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52"/>
  </p:notesMasterIdLst>
  <p:handoutMasterIdLst>
    <p:handoutMasterId r:id="rId53"/>
  </p:handoutMasterIdLst>
  <p:sldIdLst>
    <p:sldId id="256" r:id="rId2"/>
    <p:sldId id="278" r:id="rId3"/>
    <p:sldId id="311" r:id="rId4"/>
    <p:sldId id="312" r:id="rId5"/>
    <p:sldId id="262" r:id="rId6"/>
    <p:sldId id="261" r:id="rId7"/>
    <p:sldId id="263" r:id="rId8"/>
    <p:sldId id="264" r:id="rId9"/>
    <p:sldId id="265" r:id="rId10"/>
    <p:sldId id="266" r:id="rId11"/>
    <p:sldId id="279" r:id="rId12"/>
    <p:sldId id="268" r:id="rId13"/>
    <p:sldId id="286" r:id="rId14"/>
    <p:sldId id="280" r:id="rId15"/>
    <p:sldId id="281" r:id="rId16"/>
    <p:sldId id="306" r:id="rId17"/>
    <p:sldId id="276" r:id="rId18"/>
    <p:sldId id="289" r:id="rId19"/>
    <p:sldId id="282" r:id="rId20"/>
    <p:sldId id="323" r:id="rId21"/>
    <p:sldId id="283" r:id="rId22"/>
    <p:sldId id="284" r:id="rId23"/>
    <p:sldId id="307" r:id="rId24"/>
    <p:sldId id="308" r:id="rId25"/>
    <p:sldId id="285" r:id="rId26"/>
    <p:sldId id="287" r:id="rId27"/>
    <p:sldId id="290" r:id="rId28"/>
    <p:sldId id="291" r:id="rId29"/>
    <p:sldId id="292" r:id="rId30"/>
    <p:sldId id="294" r:id="rId31"/>
    <p:sldId id="309" r:id="rId32"/>
    <p:sldId id="293" r:id="rId33"/>
    <p:sldId id="296" r:id="rId34"/>
    <p:sldId id="298" r:id="rId35"/>
    <p:sldId id="315" r:id="rId36"/>
    <p:sldId id="316" r:id="rId37"/>
    <p:sldId id="317" r:id="rId38"/>
    <p:sldId id="318" r:id="rId39"/>
    <p:sldId id="319" r:id="rId40"/>
    <p:sldId id="320" r:id="rId41"/>
    <p:sldId id="288" r:id="rId42"/>
    <p:sldId id="322" r:id="rId43"/>
    <p:sldId id="300" r:id="rId44"/>
    <p:sldId id="301" r:id="rId45"/>
    <p:sldId id="310" r:id="rId46"/>
    <p:sldId id="305" r:id="rId47"/>
    <p:sldId id="314" r:id="rId48"/>
    <p:sldId id="321" r:id="rId49"/>
    <p:sldId id="303" r:id="rId50"/>
    <p:sldId id="304" r:id="rId51"/>
  </p:sldIdLst>
  <p:sldSz cx="9144000" cy="6858000" type="screen4x3"/>
  <p:notesSz cx="9934575" cy="6802438"/>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FF99"/>
    <a:srgbClr val="CCFFCC"/>
    <a:srgbClr val="9966FF"/>
    <a:srgbClr val="FF9999"/>
    <a:srgbClr val="996633"/>
    <a:srgbClr val="0099FF"/>
    <a:srgbClr val="CC00CC"/>
    <a:srgbClr val="FF505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B9631B5-78F2-41C9-869B-9F39066F8104}" styleName="中度样式 3 - 强调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691" y="389"/>
      </p:cViewPr>
      <p:guideLst>
        <p:guide orient="horz" pos="2160"/>
        <p:guide pos="2871"/>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304674" cy="340068"/>
          </a:xfrm>
          <a:prstGeom prst="rect">
            <a:avLst/>
          </a:prstGeom>
        </p:spPr>
        <p:txBody>
          <a:bodyPr vert="horz" lIns="91376" tIns="45688" rIns="91376" bIns="45688" rtlCol="0"/>
          <a:lstStyle>
            <a:lvl1pPr algn="l">
              <a:defRPr sz="1200"/>
            </a:lvl1pPr>
          </a:lstStyle>
          <a:p>
            <a:endParaRPr lang="zh-CN" altLang="en-US"/>
          </a:p>
        </p:txBody>
      </p:sp>
      <p:sp>
        <p:nvSpPr>
          <p:cNvPr id="3" name="日期占位符 2"/>
          <p:cNvSpPr>
            <a:spLocks noGrp="1"/>
          </p:cNvSpPr>
          <p:nvPr>
            <p:ph type="dt" sz="quarter" idx="1"/>
          </p:nvPr>
        </p:nvSpPr>
        <p:spPr>
          <a:xfrm>
            <a:off x="5627586" y="0"/>
            <a:ext cx="4304674" cy="340068"/>
          </a:xfrm>
          <a:prstGeom prst="rect">
            <a:avLst/>
          </a:prstGeom>
        </p:spPr>
        <p:txBody>
          <a:bodyPr vert="horz" lIns="91376" tIns="45688" rIns="91376" bIns="45688" rtlCol="0"/>
          <a:lstStyle>
            <a:lvl1pPr algn="r">
              <a:defRPr sz="1200"/>
            </a:lvl1pPr>
          </a:lstStyle>
          <a:p>
            <a:fld id="{C8691A86-FBE5-445C-AE5B-AAFE27A596F6}" type="datetimeFigureOut">
              <a:rPr lang="zh-CN" altLang="en-US" smtClean="0"/>
              <a:t>2016/10/27</a:t>
            </a:fld>
            <a:endParaRPr lang="zh-CN" altLang="en-US"/>
          </a:p>
        </p:txBody>
      </p:sp>
      <p:sp>
        <p:nvSpPr>
          <p:cNvPr id="4" name="页脚占位符 3"/>
          <p:cNvSpPr>
            <a:spLocks noGrp="1"/>
          </p:cNvSpPr>
          <p:nvPr>
            <p:ph type="ftr" sz="quarter" idx="2"/>
          </p:nvPr>
        </p:nvSpPr>
        <p:spPr>
          <a:xfrm>
            <a:off x="0" y="6461285"/>
            <a:ext cx="4304674" cy="340067"/>
          </a:xfrm>
          <a:prstGeom prst="rect">
            <a:avLst/>
          </a:prstGeom>
        </p:spPr>
        <p:txBody>
          <a:bodyPr vert="horz" lIns="91376" tIns="45688" rIns="91376" bIns="45688"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627586" y="6461285"/>
            <a:ext cx="4304674" cy="340067"/>
          </a:xfrm>
          <a:prstGeom prst="rect">
            <a:avLst/>
          </a:prstGeom>
        </p:spPr>
        <p:txBody>
          <a:bodyPr vert="horz" lIns="91376" tIns="45688" rIns="91376" bIns="45688" rtlCol="0" anchor="b"/>
          <a:lstStyle>
            <a:lvl1pPr algn="r">
              <a:defRPr sz="1200"/>
            </a:lvl1pPr>
          </a:lstStyle>
          <a:p>
            <a:fld id="{19A6F194-08BE-4E9C-93DE-4A0A365F1321}" type="slidenum">
              <a:rPr lang="zh-CN" altLang="en-US" smtClean="0"/>
              <a:t>‹#›</a:t>
            </a:fld>
            <a:endParaRPr lang="zh-CN" altLang="en-US"/>
          </a:p>
        </p:txBody>
      </p:sp>
    </p:spTree>
    <p:extLst>
      <p:ext uri="{BB962C8B-B14F-4D97-AF65-F5344CB8AC3E}">
        <p14:creationId xmlns:p14="http://schemas.microsoft.com/office/powerpoint/2010/main" val="33863470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2" y="0"/>
            <a:ext cx="4304982" cy="340122"/>
          </a:xfrm>
          <a:prstGeom prst="rect">
            <a:avLst/>
          </a:prstGeom>
        </p:spPr>
        <p:txBody>
          <a:bodyPr vert="horz" lIns="91376" tIns="45688" rIns="91376" bIns="45688" rtlCol="0"/>
          <a:lstStyle>
            <a:lvl1pPr algn="l">
              <a:defRPr sz="1200"/>
            </a:lvl1pPr>
          </a:lstStyle>
          <a:p>
            <a:endParaRPr lang="zh-CN" altLang="en-US"/>
          </a:p>
        </p:txBody>
      </p:sp>
      <p:sp>
        <p:nvSpPr>
          <p:cNvPr id="3" name="日期占位符 2"/>
          <p:cNvSpPr>
            <a:spLocks noGrp="1"/>
          </p:cNvSpPr>
          <p:nvPr>
            <p:ph type="dt" idx="1"/>
          </p:nvPr>
        </p:nvSpPr>
        <p:spPr>
          <a:xfrm>
            <a:off x="5627295" y="0"/>
            <a:ext cx="4304982" cy="340122"/>
          </a:xfrm>
          <a:prstGeom prst="rect">
            <a:avLst/>
          </a:prstGeom>
        </p:spPr>
        <p:txBody>
          <a:bodyPr vert="horz" lIns="91376" tIns="45688" rIns="91376" bIns="45688" rtlCol="0"/>
          <a:lstStyle>
            <a:lvl1pPr algn="r">
              <a:defRPr sz="1200"/>
            </a:lvl1pPr>
          </a:lstStyle>
          <a:p>
            <a:fld id="{DE2B0683-460A-4F8B-8EF3-2323D9D51949}" type="datetimeFigureOut">
              <a:rPr lang="zh-CN" altLang="en-US" smtClean="0"/>
              <a:t>2016/10/27</a:t>
            </a:fld>
            <a:endParaRPr lang="zh-CN" altLang="en-US"/>
          </a:p>
        </p:txBody>
      </p:sp>
      <p:sp>
        <p:nvSpPr>
          <p:cNvPr id="4" name="幻灯片图像占位符 3"/>
          <p:cNvSpPr>
            <a:spLocks noGrp="1" noRot="1" noChangeAspect="1"/>
          </p:cNvSpPr>
          <p:nvPr>
            <p:ph type="sldImg" idx="2"/>
          </p:nvPr>
        </p:nvSpPr>
        <p:spPr>
          <a:xfrm>
            <a:off x="3267075" y="509588"/>
            <a:ext cx="3400425" cy="2549525"/>
          </a:xfrm>
          <a:prstGeom prst="rect">
            <a:avLst/>
          </a:prstGeom>
          <a:noFill/>
          <a:ln w="12700">
            <a:solidFill>
              <a:prstClr val="black"/>
            </a:solidFill>
          </a:ln>
        </p:spPr>
        <p:txBody>
          <a:bodyPr vert="horz" lIns="91376" tIns="45688" rIns="91376" bIns="45688" rtlCol="0" anchor="ctr"/>
          <a:lstStyle/>
          <a:p>
            <a:endParaRPr lang="zh-CN" altLang="en-US"/>
          </a:p>
        </p:txBody>
      </p:sp>
      <p:sp>
        <p:nvSpPr>
          <p:cNvPr id="5" name="备注占位符 4"/>
          <p:cNvSpPr>
            <a:spLocks noGrp="1"/>
          </p:cNvSpPr>
          <p:nvPr>
            <p:ph type="body" sz="quarter" idx="3"/>
          </p:nvPr>
        </p:nvSpPr>
        <p:spPr>
          <a:xfrm>
            <a:off x="993459" y="3231158"/>
            <a:ext cx="7947659" cy="3061097"/>
          </a:xfrm>
          <a:prstGeom prst="rect">
            <a:avLst/>
          </a:prstGeom>
        </p:spPr>
        <p:txBody>
          <a:bodyPr vert="horz" lIns="91376" tIns="45688" rIns="91376" bIns="45688"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2" y="6461137"/>
            <a:ext cx="4304982" cy="340122"/>
          </a:xfrm>
          <a:prstGeom prst="rect">
            <a:avLst/>
          </a:prstGeom>
        </p:spPr>
        <p:txBody>
          <a:bodyPr vert="horz" lIns="91376" tIns="45688" rIns="91376" bIns="45688"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627295" y="6461137"/>
            <a:ext cx="4304982" cy="340122"/>
          </a:xfrm>
          <a:prstGeom prst="rect">
            <a:avLst/>
          </a:prstGeom>
        </p:spPr>
        <p:txBody>
          <a:bodyPr vert="horz" lIns="91376" tIns="45688" rIns="91376" bIns="45688" rtlCol="0" anchor="b"/>
          <a:lstStyle>
            <a:lvl1pPr algn="r">
              <a:defRPr sz="1200"/>
            </a:lvl1pPr>
          </a:lstStyle>
          <a:p>
            <a:fld id="{FEAA31EB-D1D9-4156-B63A-E8A33C7AB294}" type="slidenum">
              <a:rPr lang="zh-CN" altLang="en-US" smtClean="0"/>
              <a:t>‹#›</a:t>
            </a:fld>
            <a:endParaRPr lang="zh-CN" altLang="en-US"/>
          </a:p>
        </p:txBody>
      </p:sp>
    </p:spTree>
    <p:extLst>
      <p:ext uri="{BB962C8B-B14F-4D97-AF65-F5344CB8AC3E}">
        <p14:creationId xmlns:p14="http://schemas.microsoft.com/office/powerpoint/2010/main" val="3320611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10</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11</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12</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21</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267075" y="509588"/>
            <a:ext cx="3400425" cy="2549525"/>
          </a:xfrm>
        </p:spPr>
      </p:sp>
      <p:sp>
        <p:nvSpPr>
          <p:cNvPr id="3" name="备注占位符 2"/>
          <p:cNvSpPr>
            <a:spLocks noGrp="1"/>
          </p:cNvSpPr>
          <p:nvPr>
            <p:ph type="body" idx="1"/>
          </p:nvPr>
        </p:nvSpPr>
        <p:spPr/>
        <p:txBody>
          <a:bodyPr/>
          <a:lstStyle/>
          <a:p>
            <a:r>
              <a:rPr lang="zh-CN" altLang="en-US" smtClean="0"/>
              <a:t>成功理念，资源（团队，在不停培养职业经理人），有解放军的团队</a:t>
            </a:r>
            <a:endParaRPr lang="zh-CN" altLang="en-US"/>
          </a:p>
        </p:txBody>
      </p:sp>
      <p:sp>
        <p:nvSpPr>
          <p:cNvPr id="4" name="灯片编号占位符 3"/>
          <p:cNvSpPr>
            <a:spLocks noGrp="1"/>
          </p:cNvSpPr>
          <p:nvPr>
            <p:ph type="sldNum" sz="quarter" idx="10"/>
          </p:nvPr>
        </p:nvSpPr>
        <p:spPr/>
        <p:txBody>
          <a:bodyPr/>
          <a:lstStyle/>
          <a:p>
            <a:fld id="{3445E527-CF30-40B6-9E24-D13871024D3C}" type="slidenum">
              <a:rPr lang="zh-CN" altLang="en-US" smtClean="0"/>
              <a:t>25</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27</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28</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29</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30</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31</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32</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33</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34</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36</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37</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38</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39</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40</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42</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43</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44</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45</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48</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EAA31EB-D1D9-4156-B63A-E8A33C7AB294}" type="slidenum">
              <a:rPr lang="zh-CN" altLang="en-US" smtClean="0"/>
              <a:t>49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C586D99-6874-4D2D-930C-A8A55CB71A92}" type="datetime1">
              <a:rPr lang="zh-CN" altLang="en-US" smtClean="0"/>
              <a:t>2016/10/27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8EF119E-554F-4D9D-A666-FE1EFFA7F49F}" type="datetime1">
              <a:rPr lang="zh-CN" altLang="en-US" smtClean="0"/>
              <a:t>2016/10/27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矩形 3"/>
          <p:cNvSpPr>
            <a:spLocks noChangeArrowheads="1"/>
          </p:cNvSpPr>
          <p:nvPr userDrawn="1"/>
        </p:nvSpPr>
        <p:spPr bwMode="auto">
          <a:xfrm>
            <a:off x="0" y="318136"/>
            <a:ext cx="179388" cy="864870"/>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6"/>
          <p:cNvSpPr>
            <a:spLocks noChangeArrowheads="1"/>
          </p:cNvSpPr>
          <p:nvPr userDrawn="1"/>
        </p:nvSpPr>
        <p:spPr bwMode="auto">
          <a:xfrm>
            <a:off x="0" y="6684646"/>
            <a:ext cx="2266950" cy="173354"/>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 name="矩形 7"/>
          <p:cNvSpPr>
            <a:spLocks noChangeArrowheads="1"/>
          </p:cNvSpPr>
          <p:nvPr userDrawn="1"/>
        </p:nvSpPr>
        <p:spPr bwMode="auto">
          <a:xfrm>
            <a:off x="2266950" y="6684646"/>
            <a:ext cx="2305050" cy="173354"/>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 name="矩形 8"/>
          <p:cNvSpPr>
            <a:spLocks noChangeArrowheads="1"/>
          </p:cNvSpPr>
          <p:nvPr userDrawn="1"/>
        </p:nvSpPr>
        <p:spPr bwMode="auto">
          <a:xfrm>
            <a:off x="4572000" y="6684646"/>
            <a:ext cx="2266950" cy="173354"/>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 name="矩形 9"/>
          <p:cNvSpPr>
            <a:spLocks noChangeArrowheads="1"/>
          </p:cNvSpPr>
          <p:nvPr userDrawn="1"/>
        </p:nvSpPr>
        <p:spPr bwMode="auto">
          <a:xfrm>
            <a:off x="6838950" y="6684646"/>
            <a:ext cx="2305050" cy="173354"/>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5D2F745-13BD-4129-99D1-5E4D61B26ECF}" type="datetime1">
              <a:rPr lang="zh-CN" altLang="en-US" smtClean="0"/>
              <a:t>2016/10/27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C4DD934-FDA1-4ADD-8D1D-CCE9FB9ABDBF}" type="datetime1">
              <a:rPr lang="zh-CN" altLang="en-US" smtClean="0"/>
              <a:t>2016/10/27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7705B37-8FF0-41F7-8A6D-E5E834D7AA90}" type="datetime1">
              <a:rPr lang="zh-CN" altLang="en-US" smtClean="0"/>
              <a:t>2016/10/27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6653AD0-FDDD-4D5C-954B-A080F310E73A}" type="datetime1">
              <a:rPr lang="zh-CN" altLang="en-US" smtClean="0"/>
              <a:t>2016/10/27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A96DB82-991C-49C2-A36F-804A3A6AE0B2}" type="datetime1">
              <a:rPr lang="zh-CN" altLang="en-US" smtClean="0"/>
              <a:t>2016/10/27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C31E59-03C3-4035-85B4-5FF01FC395CB}" type="datetime1">
              <a:rPr lang="zh-CN" altLang="en-US" smtClean="0"/>
              <a:t>2016/10/27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72EF325-E48E-46C4-B947-94DF51A6D687}" type="datetime1">
              <a:rPr lang="zh-CN" altLang="en-US" smtClean="0"/>
              <a:t>2016/10/27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2BEDF1-704C-4FD2-9597-45173CB81EF2}" type="datetime1">
              <a:rPr lang="zh-CN" altLang="en-US" smtClean="0"/>
              <a:t>2016/10/27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0328B00-2B20-47A0-BD7F-E344896BAE89}" type="datetime1">
              <a:rPr lang="zh-CN" altLang="en-US" smtClean="0"/>
              <a:t>2016/10/27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矩形 3"/>
          <p:cNvSpPr>
            <a:spLocks noChangeArrowheads="1"/>
          </p:cNvSpPr>
          <p:nvPr userDrawn="1"/>
        </p:nvSpPr>
        <p:spPr bwMode="auto">
          <a:xfrm>
            <a:off x="0" y="318136"/>
            <a:ext cx="179388" cy="864870"/>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 name="矩形 2"/>
          <p:cNvSpPr>
            <a:spLocks noChangeArrowheads="1"/>
          </p:cNvSpPr>
          <p:nvPr userDrawn="1"/>
        </p:nvSpPr>
        <p:spPr bwMode="auto">
          <a:xfrm>
            <a:off x="0" y="6740922"/>
            <a:ext cx="2266950" cy="144462"/>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 name="矩形 3"/>
          <p:cNvSpPr>
            <a:spLocks noChangeArrowheads="1"/>
          </p:cNvSpPr>
          <p:nvPr userDrawn="1"/>
        </p:nvSpPr>
        <p:spPr bwMode="auto">
          <a:xfrm>
            <a:off x="2266950" y="6740922"/>
            <a:ext cx="2305050" cy="144462"/>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4"/>
          <p:cNvSpPr>
            <a:spLocks noChangeArrowheads="1"/>
          </p:cNvSpPr>
          <p:nvPr userDrawn="1"/>
        </p:nvSpPr>
        <p:spPr bwMode="auto">
          <a:xfrm>
            <a:off x="4572000" y="6740922"/>
            <a:ext cx="2266950" cy="144462"/>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 name="矩形 5"/>
          <p:cNvSpPr>
            <a:spLocks noChangeArrowheads="1"/>
          </p:cNvSpPr>
          <p:nvPr userDrawn="1"/>
        </p:nvSpPr>
        <p:spPr bwMode="auto">
          <a:xfrm>
            <a:off x="6838950" y="6740922"/>
            <a:ext cx="2305050" cy="144462"/>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6" name="矩形 6"/>
          <p:cNvSpPr>
            <a:spLocks noChangeArrowheads="1"/>
          </p:cNvSpPr>
          <p:nvPr userDrawn="1"/>
        </p:nvSpPr>
        <p:spPr bwMode="auto">
          <a:xfrm>
            <a:off x="0" y="6740922"/>
            <a:ext cx="2266950" cy="144462"/>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 name="矩形 7"/>
          <p:cNvSpPr>
            <a:spLocks noChangeArrowheads="1"/>
          </p:cNvSpPr>
          <p:nvPr userDrawn="1"/>
        </p:nvSpPr>
        <p:spPr bwMode="auto">
          <a:xfrm>
            <a:off x="2266950" y="6740922"/>
            <a:ext cx="2305050" cy="144462"/>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8"/>
          <p:cNvSpPr>
            <a:spLocks noChangeArrowheads="1"/>
          </p:cNvSpPr>
          <p:nvPr userDrawn="1"/>
        </p:nvSpPr>
        <p:spPr bwMode="auto">
          <a:xfrm>
            <a:off x="4572000" y="6740922"/>
            <a:ext cx="2266950" cy="144462"/>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 name="矩形 9"/>
          <p:cNvSpPr>
            <a:spLocks noChangeArrowheads="1"/>
          </p:cNvSpPr>
          <p:nvPr userDrawn="1"/>
        </p:nvSpPr>
        <p:spPr bwMode="auto">
          <a:xfrm>
            <a:off x="6838950" y="6740922"/>
            <a:ext cx="2305050" cy="144462"/>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 name="矩形 3"/>
          <p:cNvSpPr>
            <a:spLocks noChangeArrowheads="1"/>
          </p:cNvSpPr>
          <p:nvPr userDrawn="1"/>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autoUpdateAnimBg="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320"/>
            <a:ext cx="8229600" cy="1143000"/>
          </a:xfrm>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p:txBody>
          <a:bodyPr/>
          <a:lstStyle>
            <a:lvl1pPr>
              <a:defRPr/>
            </a:lvl1pPr>
          </a:lstStyle>
          <a:p>
            <a:pPr>
              <a:defRPr/>
            </a:pPr>
            <a:fld id="{FE044B13-D336-447B-BAF1-458C034A507E}" type="datetime1">
              <a:rPr lang="zh-CN" altLang="en-US" smtClean="0"/>
              <a:t>2016/10/27</a:t>
            </a:fld>
            <a:endParaRPr lang="zh-CN" altLang="en-US" sz="1800">
              <a:solidFill>
                <a:schemeClr val="tx1"/>
              </a:solidFill>
            </a:endParaRPr>
          </a:p>
        </p:txBody>
      </p:sp>
      <p:sp>
        <p:nvSpPr>
          <p:cNvPr id="4"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p:txBody>
          <a:bodyPr/>
          <a:lstStyle>
            <a:lvl1pPr>
              <a:defRPr/>
            </a:lvl1pPr>
          </a:lstStyle>
          <a:p>
            <a:pPr>
              <a:defRPr/>
            </a:pPr>
            <a:fld id="{D3A9C3A5-FEB3-4C6B-B00A-F3F971F46418}" type="slidenum">
              <a:rPr lang="zh-CN" altLang="en-US"/>
              <a:t>‹#›</a:t>
            </a:fld>
            <a:endParaRPr lang="zh-CN" altLang="en-US" sz="1800">
              <a:solidFill>
                <a:schemeClr val="tx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D216AF-BBE0-4721-8BF9-AB8468358859}" type="datetime1">
              <a:rPr lang="zh-CN" altLang="en-US" smtClean="0"/>
              <a:t>2016/10/27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41.jpeg"/><Relationship Id="rId3" Type="http://schemas.openxmlformats.org/officeDocument/2006/relationships/image" Target="../media/image31.jpeg"/><Relationship Id="rId7" Type="http://schemas.openxmlformats.org/officeDocument/2006/relationships/image" Target="../media/image35.jpeg"/><Relationship Id="rId12" Type="http://schemas.openxmlformats.org/officeDocument/2006/relationships/image" Target="../media/image40.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4.jpeg"/><Relationship Id="rId11" Type="http://schemas.openxmlformats.org/officeDocument/2006/relationships/image" Target="../media/image39.jpeg"/><Relationship Id="rId5" Type="http://schemas.openxmlformats.org/officeDocument/2006/relationships/image" Target="../media/image33.jpeg"/><Relationship Id="rId15" Type="http://schemas.openxmlformats.org/officeDocument/2006/relationships/image" Target="../media/image43.jpeg"/><Relationship Id="rId10" Type="http://schemas.openxmlformats.org/officeDocument/2006/relationships/image" Target="../media/image38.jpeg"/><Relationship Id="rId4" Type="http://schemas.openxmlformats.org/officeDocument/2006/relationships/image" Target="../media/image32.jpeg"/><Relationship Id="rId9" Type="http://schemas.openxmlformats.org/officeDocument/2006/relationships/image" Target="../media/image37.jpeg"/><Relationship Id="rId14" Type="http://schemas.openxmlformats.org/officeDocument/2006/relationships/image" Target="../media/image42.jpeg"/></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323528" y="2391023"/>
            <a:ext cx="8134672" cy="1470025"/>
          </a:xfrm>
        </p:spPr>
        <p:txBody>
          <a:bodyPr>
            <a:normAutofit/>
          </a:bodyPr>
          <a:lstStyle/>
          <a:p>
            <a:r>
              <a:rPr lang="zh-CN" altLang="en-US" sz="4000" b="1" dirty="0" smtClean="0"/>
              <a:t>引资购商：中国制造</a:t>
            </a:r>
            <a:r>
              <a:rPr lang="en-US" altLang="zh-CN" sz="4000" b="1" dirty="0" smtClean="0"/>
              <a:t>2025</a:t>
            </a:r>
            <a:r>
              <a:rPr lang="zh-CN" altLang="en-US" sz="4000" b="1" dirty="0" smtClean="0"/>
              <a:t>新思维</a:t>
            </a:r>
            <a:endParaRPr lang="zh-CN" altLang="en-US" sz="4000" b="1" dirty="0"/>
          </a:p>
        </p:txBody>
      </p:sp>
      <p:sp>
        <p:nvSpPr>
          <p:cNvPr id="3" name="副标题 2"/>
          <p:cNvSpPr>
            <a:spLocks noGrp="1"/>
          </p:cNvSpPr>
          <p:nvPr>
            <p:ph type="subTitle" idx="1"/>
          </p:nvPr>
        </p:nvSpPr>
        <p:spPr>
          <a:xfrm>
            <a:off x="6568105" y="5251648"/>
            <a:ext cx="2407319" cy="985664"/>
          </a:xfrm>
        </p:spPr>
        <p:txBody>
          <a:bodyPr>
            <a:normAutofit fontScale="92500" lnSpcReduction="20000"/>
          </a:bodyPr>
          <a:lstStyle/>
          <a:p>
            <a:pPr algn="r"/>
            <a:r>
              <a:rPr lang="zh-CN" altLang="en-US" b="1" dirty="0" smtClean="0">
                <a:solidFill>
                  <a:schemeClr val="tx1"/>
                </a:solidFill>
              </a:rPr>
              <a:t>顾雏军</a:t>
            </a:r>
            <a:endParaRPr lang="en-US" altLang="zh-CN" b="1" dirty="0" smtClean="0">
              <a:solidFill>
                <a:schemeClr val="tx1"/>
              </a:solidFill>
            </a:endParaRPr>
          </a:p>
          <a:p>
            <a:pPr algn="r"/>
            <a:r>
              <a:rPr lang="en-US" altLang="zh-CN" b="1" dirty="0" smtClean="0">
                <a:solidFill>
                  <a:schemeClr val="tx1"/>
                </a:solidFill>
              </a:rPr>
              <a:t>2016.10.27</a:t>
            </a:r>
            <a:endParaRPr lang="zh-CN" altLang="en-US" b="1" dirty="0">
              <a:solidFill>
                <a:schemeClr val="tx1"/>
              </a:solidFill>
            </a:endParaRPr>
          </a:p>
        </p:txBody>
      </p:sp>
      <p:sp>
        <p:nvSpPr>
          <p:cNvPr id="4" name="矩形 3"/>
          <p:cNvSpPr>
            <a:spLocks noChangeArrowheads="1"/>
          </p:cNvSpPr>
          <p:nvPr/>
        </p:nvSpPr>
        <p:spPr bwMode="auto">
          <a:xfrm flipH="1">
            <a:off x="-17810" y="5021114"/>
            <a:ext cx="1598613" cy="1311275"/>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 name="矩形 5"/>
          <p:cNvSpPr>
            <a:spLocks noChangeArrowheads="1"/>
          </p:cNvSpPr>
          <p:nvPr/>
        </p:nvSpPr>
        <p:spPr bwMode="auto">
          <a:xfrm flipH="1">
            <a:off x="3259832" y="5021114"/>
            <a:ext cx="1600200" cy="1311275"/>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7"/>
          <p:cNvSpPr>
            <a:spLocks noChangeArrowheads="1"/>
          </p:cNvSpPr>
          <p:nvPr/>
        </p:nvSpPr>
        <p:spPr bwMode="auto">
          <a:xfrm flipH="1">
            <a:off x="6455329" y="5026824"/>
            <a:ext cx="307975" cy="1304925"/>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 name="矩形 9"/>
          <p:cNvSpPr>
            <a:spLocks noChangeArrowheads="1"/>
          </p:cNvSpPr>
          <p:nvPr/>
        </p:nvSpPr>
        <p:spPr bwMode="auto">
          <a:xfrm>
            <a:off x="8826153" y="404664"/>
            <a:ext cx="296862" cy="1544637"/>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12" name="图片 11"/>
          <p:cNvPicPr>
            <a:picLocks noChangeAspect="1"/>
          </p:cNvPicPr>
          <p:nvPr/>
        </p:nvPicPr>
        <p:blipFill>
          <a:blip r:embed="rId2" cstate="screen"/>
          <a:stretch>
            <a:fillRect/>
          </a:stretch>
        </p:blipFill>
        <p:spPr>
          <a:xfrm>
            <a:off x="1630779" y="5026824"/>
            <a:ext cx="1586717" cy="1311275"/>
          </a:xfrm>
          <a:prstGeom prst="rect">
            <a:avLst/>
          </a:prstGeom>
        </p:spPr>
      </p:pic>
      <p:pic>
        <p:nvPicPr>
          <p:cNvPr id="14" name="图片 13"/>
          <p:cNvPicPr>
            <a:picLocks noChangeAspect="1"/>
          </p:cNvPicPr>
          <p:nvPr/>
        </p:nvPicPr>
        <p:blipFill>
          <a:blip r:embed="rId3" cstate="screen"/>
          <a:stretch>
            <a:fillRect/>
          </a:stretch>
        </p:blipFill>
        <p:spPr>
          <a:xfrm>
            <a:off x="6722484" y="404664"/>
            <a:ext cx="2066924" cy="1544638"/>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9547" y="4926842"/>
            <a:ext cx="1514902" cy="150108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stretch>
            <a:fillRect/>
          </a:stretch>
        </p:blipFill>
        <p:spPr>
          <a:xfrm>
            <a:off x="0" y="1"/>
            <a:ext cx="9144000" cy="6857999"/>
          </a:xfrm>
          <a:prstGeom prst="rect">
            <a:avLst/>
          </a:prstGeom>
        </p:spPr>
      </p:pic>
      <p:sp>
        <p:nvSpPr>
          <p:cNvPr id="2" name="矩形 4"/>
          <p:cNvSpPr>
            <a:spLocks noChangeArrowheads="1"/>
          </p:cNvSpPr>
          <p:nvPr/>
        </p:nvSpPr>
        <p:spPr bwMode="auto">
          <a:xfrm>
            <a:off x="5867400" y="369571"/>
            <a:ext cx="3276600" cy="2678430"/>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124" name="矩形 5"/>
          <p:cNvSpPr>
            <a:spLocks noChangeArrowheads="1"/>
          </p:cNvSpPr>
          <p:nvPr/>
        </p:nvSpPr>
        <p:spPr bwMode="auto">
          <a:xfrm>
            <a:off x="0" y="3068960"/>
            <a:ext cx="5867400" cy="3773804"/>
          </a:xfrm>
          <a:prstGeom prst="rect">
            <a:avLst/>
          </a:prstGeom>
          <a:solidFill>
            <a:srgbClr val="53C3B0">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125" name="矩形 7"/>
          <p:cNvSpPr>
            <a:spLocks noChangeArrowheads="1"/>
          </p:cNvSpPr>
          <p:nvPr/>
        </p:nvSpPr>
        <p:spPr bwMode="auto">
          <a:xfrm>
            <a:off x="5867400" y="1"/>
            <a:ext cx="3276600" cy="232410"/>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5127" name="矩形 9"/>
          <p:cNvSpPr>
            <a:spLocks noChangeArrowheads="1"/>
          </p:cNvSpPr>
          <p:nvPr/>
        </p:nvSpPr>
        <p:spPr bwMode="auto">
          <a:xfrm>
            <a:off x="6300192" y="1342509"/>
            <a:ext cx="25795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buFont typeface="Arial" panose="020B0604020202020204" pitchFamily="34" charset="0"/>
              <a:buNone/>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第</a:t>
            </a:r>
            <a:r>
              <a:rPr lang="zh-CN" altLang="en-US"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一部分</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28" name="TextBox 11"/>
          <p:cNvSpPr>
            <a:spLocks noChangeArrowheads="1"/>
          </p:cNvSpPr>
          <p:nvPr/>
        </p:nvSpPr>
        <p:spPr bwMode="auto">
          <a:xfrm>
            <a:off x="467544" y="4654877"/>
            <a:ext cx="435407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solidFill>
                  <a:schemeClr val="bg1"/>
                </a:solidFill>
              </a:rPr>
              <a:t>“招商引资”的没落</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灯片编号占位符 2"/>
          <p:cNvSpPr>
            <a:spLocks noGrp="1"/>
          </p:cNvSpPr>
          <p:nvPr>
            <p:ph type="sldNum" sz="quarter" idx="12"/>
          </p:nvPr>
        </p:nvSpPr>
        <p:spPr/>
        <p:txBody>
          <a:bodyPr/>
          <a:lstStyle/>
          <a:p>
            <a:pPr>
              <a:defRPr/>
            </a:pPr>
            <a:fld id="{D3A9C3A5-FEB3-4C6B-B00A-F3F971F46418}" type="slidenum">
              <a:rPr lang="zh-CN" altLang="en-US" smtClean="0"/>
              <a:t>2</a:t>
            </a:fld>
            <a:endParaRPr lang="zh-CN" altLang="en-US" sz="18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127"/>
                                        </p:tgtEl>
                                        <p:attrNameLst>
                                          <p:attrName>style.visibility</p:attrName>
                                        </p:attrNameLst>
                                      </p:cBhvr>
                                      <p:to>
                                        <p:strVal val="visible"/>
                                      </p:to>
                                    </p:set>
                                    <p:anim calcmode="lin" valueType="num">
                                      <p:cBhvr>
                                        <p:cTn id="7" dur="500" fill="hold"/>
                                        <p:tgtEl>
                                          <p:spTgt spid="51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7"/>
                                        </p:tgtEl>
                                        <p:attrNameLst>
                                          <p:attrName>ppt_y</p:attrName>
                                        </p:attrNameLst>
                                      </p:cBhvr>
                                      <p:tavLst>
                                        <p:tav tm="0">
                                          <p:val>
                                            <p:strVal val="#ppt_y"/>
                                          </p:val>
                                        </p:tav>
                                        <p:tav tm="100000">
                                          <p:val>
                                            <p:strVal val="#ppt_y"/>
                                          </p:val>
                                        </p:tav>
                                      </p:tavLst>
                                    </p:anim>
                                    <p:anim calcmode="lin" valueType="num">
                                      <p:cBhvr>
                                        <p:cTn id="9" dur="500" fill="hold"/>
                                        <p:tgtEl>
                                          <p:spTgt spid="51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7"/>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5127"/>
                                        </p:tgtEl>
                                      </p:cBhvr>
                                    </p:animEffect>
                                  </p:childTnLst>
                                </p:cTn>
                              </p:par>
                            </p:childTnLst>
                          </p:cTn>
                        </p:par>
                        <p:par>
                          <p:cTn id="12" fill="hold">
                            <p:stCondLst>
                              <p:cond delay="649"/>
                            </p:stCondLst>
                            <p:childTnLst>
                              <p:par>
                                <p:cTn id="13" presetID="22" presetClass="entr" presetSubtype="8" fill="hold" grpId="0" nodeType="afterEffect">
                                  <p:stCondLst>
                                    <p:cond delay="0"/>
                                  </p:stCondLst>
                                  <p:childTnLst>
                                    <p:set>
                                      <p:cBhvr>
                                        <p:cTn id="14" dur="1" fill="hold">
                                          <p:stCondLst>
                                            <p:cond delay="0"/>
                                          </p:stCondLst>
                                        </p:cTn>
                                        <p:tgtEl>
                                          <p:spTgt spid="5128"/>
                                        </p:tgtEl>
                                        <p:attrNameLst>
                                          <p:attrName>style.visibility</p:attrName>
                                        </p:attrNameLst>
                                      </p:cBhvr>
                                      <p:to>
                                        <p:strVal val="visible"/>
                                      </p:to>
                                    </p:set>
                                    <p:animEffect>
                                      <p:cBhvr>
                                        <p:cTn id="15" dur="9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bldLvl="0" autoUpdateAnimBg="0"/>
      <p:bldP spid="5128" grpId="0" bldLvl="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02840" y="269776"/>
            <a:ext cx="8373616" cy="1143000"/>
          </a:xfrm>
        </p:spPr>
        <p:txBody>
          <a:bodyPr>
            <a:normAutofit/>
          </a:bodyPr>
          <a:lstStyle/>
          <a:p>
            <a:pPr algn="l"/>
            <a:r>
              <a:rPr lang="zh-CN" altLang="en-US" sz="2800" b="1" dirty="0"/>
              <a:t>“招商引资”</a:t>
            </a:r>
            <a:r>
              <a:rPr lang="en-US" altLang="zh-CN" sz="2800" b="1" dirty="0" smtClean="0"/>
              <a:t>——</a:t>
            </a:r>
            <a:r>
              <a:rPr lang="zh-CN" altLang="en-US" sz="2800" b="1" dirty="0" smtClean="0"/>
              <a:t>曾经引领制造业发展的核心动力</a:t>
            </a:r>
            <a:endParaRPr lang="zh-CN" altLang="en-US" sz="28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3</a:t>
            </a:fld>
            <a:endParaRPr lang="zh-CN" altLang="en-US" dirty="0"/>
          </a:p>
        </p:txBody>
      </p:sp>
      <p:sp>
        <p:nvSpPr>
          <p:cNvPr id="8" name="内容占位符 2"/>
          <p:cNvSpPr txBox="1"/>
          <p:nvPr/>
        </p:nvSpPr>
        <p:spPr>
          <a:xfrm>
            <a:off x="539552" y="1772816"/>
            <a:ext cx="7848872" cy="35283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招商引资</a:t>
            </a:r>
            <a:r>
              <a:rPr lang="zh-CN" altLang="en-US" sz="2000" b="1" dirty="0"/>
              <a:t>，顾名思义，包含着两种经济行为：一是招商，即通过优惠的政策招揽国外企业、引进项目；二是引资</a:t>
            </a:r>
            <a:r>
              <a:rPr lang="zh-CN" altLang="en-US" sz="2000" b="1" dirty="0" smtClean="0"/>
              <a:t>，即通过</a:t>
            </a:r>
            <a:r>
              <a:rPr lang="zh-CN" altLang="en-US" sz="2000" b="1" dirty="0"/>
              <a:t>各种渠道将国外资金引入到国内项目上来，解决国内资金缺口问题。</a:t>
            </a:r>
            <a:endParaRPr lang="en-US" altLang="zh-CN" sz="2000" b="1" dirty="0" smtClean="0"/>
          </a:p>
          <a:p>
            <a:pPr>
              <a:lnSpc>
                <a:spcPct val="150000"/>
              </a:lnSpc>
              <a:spcBef>
                <a:spcPts val="1200"/>
              </a:spcBef>
            </a:pPr>
            <a:r>
              <a:rPr lang="zh-CN" altLang="en-US" sz="2000" b="1" dirty="0" smtClean="0"/>
              <a:t>改革开放初期，国家推出了“招商引资”政策，用</a:t>
            </a:r>
            <a:r>
              <a:rPr lang="zh-CN" altLang="en-US" sz="2000" b="1" dirty="0"/>
              <a:t>劳动力、土地、税收等优惠政策形成的良好投资环境，吸引了大量外商投资国内项目，</a:t>
            </a:r>
            <a:r>
              <a:rPr lang="zh-CN" altLang="en-US" sz="2000" b="1" dirty="0" smtClean="0"/>
              <a:t>尤其一举激发</a:t>
            </a:r>
            <a:r>
              <a:rPr lang="zh-CN" altLang="en-US" sz="2000" b="1" dirty="0"/>
              <a:t>了中国制造业的成长活力，造就了中国制造业发展历史上的辉煌</a:t>
            </a:r>
            <a:r>
              <a:rPr lang="en-US" altLang="zh-CN" sz="2000" b="1" dirty="0"/>
              <a:t>30</a:t>
            </a:r>
            <a:r>
              <a:rPr lang="zh-CN" altLang="en-US" sz="2000" b="1" dirty="0"/>
              <a:t>年。</a:t>
            </a:r>
          </a:p>
        </p:txBody>
      </p:sp>
      <p:sp>
        <p:nvSpPr>
          <p:cNvPr id="5" name="椭圆 4"/>
          <p:cNvSpPr/>
          <p:nvPr/>
        </p:nvSpPr>
        <p:spPr>
          <a:xfrm>
            <a:off x="5477367" y="5085119"/>
            <a:ext cx="792088" cy="792088"/>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7" name="椭圆 6"/>
          <p:cNvSpPr/>
          <p:nvPr/>
        </p:nvSpPr>
        <p:spPr>
          <a:xfrm>
            <a:off x="6016008" y="5194783"/>
            <a:ext cx="792088" cy="792088"/>
          </a:xfrm>
          <a:prstGeom prst="ellipse">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9" name="椭圆 8"/>
          <p:cNvSpPr/>
          <p:nvPr/>
        </p:nvSpPr>
        <p:spPr>
          <a:xfrm>
            <a:off x="4451147" y="5397556"/>
            <a:ext cx="792088" cy="792088"/>
          </a:xfrm>
          <a:prstGeom prst="ellipse">
            <a:avLst/>
          </a:prstGeom>
          <a:noFill/>
          <a:ln>
            <a:solidFill>
              <a:srgbClr val="00B05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zh-CN" altLang="en-US"/>
          </a:p>
        </p:txBody>
      </p:sp>
      <p:sp>
        <p:nvSpPr>
          <p:cNvPr id="10" name="椭圆 9"/>
          <p:cNvSpPr/>
          <p:nvPr/>
        </p:nvSpPr>
        <p:spPr>
          <a:xfrm>
            <a:off x="5037868" y="5561993"/>
            <a:ext cx="792088" cy="792088"/>
          </a:xfrm>
          <a:prstGeom prst="ellipse">
            <a:avLst/>
          </a:prstGeom>
          <a:noFill/>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12" name="椭圆 11"/>
          <p:cNvSpPr/>
          <p:nvPr/>
        </p:nvSpPr>
        <p:spPr>
          <a:xfrm>
            <a:off x="6437211" y="5720851"/>
            <a:ext cx="540060" cy="532039"/>
          </a:xfrm>
          <a:prstGeom prst="ellipse">
            <a:avLst/>
          </a:prstGeom>
          <a:noFill/>
          <a:ln>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extLst>
              <p:ext uri="{D42A27DB-BD31-4B8C-83A1-F6EECF244321}">
                <p14:modId xmlns:p14="http://schemas.microsoft.com/office/powerpoint/2010/main" val="2337157410"/>
              </p:ext>
            </p:extLst>
          </p:nvPr>
        </p:nvGraphicFramePr>
        <p:xfrm>
          <a:off x="539552" y="1484784"/>
          <a:ext cx="8072026" cy="4103772"/>
        </p:xfrm>
        <a:graphic>
          <a:graphicData uri="http://schemas.openxmlformats.org/drawingml/2006/table">
            <a:tbl>
              <a:tblPr firstRow="1" bandRow="1">
                <a:tableStyleId>{E8B1032C-EA38-4F05-BA0D-38AFFFC7BED3}</a:tableStyleId>
              </a:tblPr>
              <a:tblGrid>
                <a:gridCol w="1599384"/>
                <a:gridCol w="1034480"/>
                <a:gridCol w="1034480"/>
                <a:gridCol w="716177"/>
                <a:gridCol w="1063304"/>
                <a:gridCol w="730718"/>
                <a:gridCol w="1101395"/>
                <a:gridCol w="792088"/>
              </a:tblGrid>
              <a:tr h="436647">
                <a:tc rowSpan="2">
                  <a:txBody>
                    <a:bodyPr/>
                    <a:lstStyle/>
                    <a:p>
                      <a:pPr algn="ctr"/>
                      <a:endParaRPr lang="zh-CN" altLang="en-US" sz="1600" dirty="0">
                        <a:solidFill>
                          <a:schemeClr val="tx1"/>
                        </a:solidFill>
                      </a:endParaRPr>
                    </a:p>
                  </a:txBody>
                  <a:tcPr/>
                </a:tc>
                <a:tc rowSpan="2">
                  <a:txBody>
                    <a:bodyPr/>
                    <a:lstStyle/>
                    <a:p>
                      <a:pPr algn="ctr"/>
                      <a:r>
                        <a:rPr lang="en-US" altLang="zh-CN" sz="1600" dirty="0" smtClean="0">
                          <a:solidFill>
                            <a:schemeClr val="tx1"/>
                          </a:solidFill>
                        </a:rPr>
                        <a:t>1980</a:t>
                      </a:r>
                      <a:r>
                        <a:rPr lang="zh-CN" altLang="en-US" sz="1600" dirty="0" smtClean="0">
                          <a:solidFill>
                            <a:schemeClr val="tx1"/>
                          </a:solidFill>
                        </a:rPr>
                        <a:t>年</a:t>
                      </a:r>
                    </a:p>
                    <a:p>
                      <a:pPr algn="ctr"/>
                      <a:r>
                        <a:rPr lang="zh-CN" altLang="en-US" sz="1600" dirty="0" smtClean="0">
                          <a:solidFill>
                            <a:schemeClr val="tx1"/>
                          </a:solidFill>
                        </a:rPr>
                        <a:t>（亿元）</a:t>
                      </a:r>
                    </a:p>
                  </a:txBody>
                  <a:tcPr/>
                </a:tc>
                <a:tc gridSpan="2">
                  <a:txBody>
                    <a:bodyPr/>
                    <a:lstStyle/>
                    <a:p>
                      <a:pPr algn="ctr"/>
                      <a:r>
                        <a:rPr lang="en-US" altLang="zh-CN" sz="1600" dirty="0" smtClean="0">
                          <a:solidFill>
                            <a:schemeClr val="tx1"/>
                          </a:solidFill>
                        </a:rPr>
                        <a:t>2004</a:t>
                      </a:r>
                      <a:r>
                        <a:rPr lang="zh-CN" altLang="en-US" sz="1600" dirty="0" smtClean="0">
                          <a:solidFill>
                            <a:schemeClr val="tx1"/>
                          </a:solidFill>
                        </a:rPr>
                        <a:t>年（亿元）</a:t>
                      </a:r>
                      <a:endParaRPr lang="en-US" altLang="zh-CN" sz="1600" dirty="0" smtClean="0">
                        <a:solidFill>
                          <a:schemeClr val="tx1"/>
                        </a:solidFill>
                      </a:endParaRPr>
                    </a:p>
                  </a:txBody>
                  <a:tcPr/>
                </a:tc>
                <a:tc hMerge="1">
                  <a:txBody>
                    <a:bodyPr/>
                    <a:lstStyle/>
                    <a:p>
                      <a:endParaRPr lang="zh-CN"/>
                    </a:p>
                  </a:txBody>
                  <a:tcPr/>
                </a:tc>
                <a:tc gridSpan="2">
                  <a:txBody>
                    <a:bodyPr/>
                    <a:lstStyle/>
                    <a:p>
                      <a:pPr algn="ctr">
                        <a:buNone/>
                      </a:pPr>
                      <a:r>
                        <a:rPr lang="en-US" altLang="zh-CN" sz="1600" dirty="0" smtClean="0">
                          <a:solidFill>
                            <a:schemeClr val="tx1"/>
                          </a:solidFill>
                        </a:rPr>
                        <a:t>2010</a:t>
                      </a:r>
                      <a:r>
                        <a:rPr lang="zh-CN" altLang="en-US" sz="1600" dirty="0" smtClean="0">
                          <a:solidFill>
                            <a:schemeClr val="tx1"/>
                          </a:solidFill>
                        </a:rPr>
                        <a:t>年（亿元）</a:t>
                      </a:r>
                      <a:endParaRPr lang="zh-CN" altLang="en-US" sz="1600" dirty="0">
                        <a:solidFill>
                          <a:schemeClr val="tx1"/>
                        </a:solidFill>
                      </a:endParaRPr>
                    </a:p>
                  </a:txBody>
                  <a:tcPr/>
                </a:tc>
                <a:tc hMerge="1">
                  <a:txBody>
                    <a:bodyPr/>
                    <a:lstStyle/>
                    <a:p>
                      <a:endParaRPr lang="zh-CN"/>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rPr>
                        <a:t>2015</a:t>
                      </a:r>
                      <a:r>
                        <a:rPr lang="zh-CN" altLang="en-US" sz="1600" dirty="0" smtClean="0">
                          <a:solidFill>
                            <a:schemeClr val="tx1"/>
                          </a:solidFill>
                        </a:rPr>
                        <a:t>年（亿元）</a:t>
                      </a:r>
                    </a:p>
                  </a:txBody>
                  <a:tcPr/>
                </a:tc>
                <a:tc hMerge="1">
                  <a:txBody>
                    <a:bodyPr/>
                    <a:lstStyle/>
                    <a:p>
                      <a:endParaRPr lang="zh-CN"/>
                    </a:p>
                  </a:txBody>
                  <a:tcPr/>
                </a:tc>
              </a:tr>
              <a:tr h="216024">
                <a:tc vMerge="1">
                  <a:txBody>
                    <a:bodyPr/>
                    <a:lstStyle/>
                    <a:p>
                      <a:endParaRPr lang="zh-CN"/>
                    </a:p>
                  </a:txBody>
                  <a:tcPr/>
                </a:tc>
                <a:tc vMerge="1">
                  <a:txBody>
                    <a:bodyPr/>
                    <a:lstStyle/>
                    <a:p>
                      <a:endParaRPr lang="zh-CN"/>
                    </a:p>
                  </a:txBody>
                  <a:tcPr/>
                </a:tc>
                <a:tc>
                  <a:txBody>
                    <a:bodyPr/>
                    <a:lstStyle/>
                    <a:p>
                      <a:pPr algn="ctr"/>
                      <a:r>
                        <a:rPr lang="zh-CN" altLang="en-US" sz="1600" dirty="0" smtClean="0">
                          <a:solidFill>
                            <a:schemeClr val="tx1"/>
                          </a:solidFill>
                        </a:rPr>
                        <a:t>数值</a:t>
                      </a:r>
                      <a:endParaRPr lang="en-US" altLang="zh-CN" sz="1600" dirty="0" smtClean="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倍数</a:t>
                      </a:r>
                      <a:endParaRPr lang="zh-CN" altLang="en-US" sz="1600" dirty="0">
                        <a:solidFill>
                          <a:schemeClr val="tx1"/>
                        </a:solidFill>
                      </a:endParaRPr>
                    </a:p>
                  </a:txBody>
                  <a:tcPr/>
                </a:tc>
                <a:tc>
                  <a:txBody>
                    <a:bodyPr/>
                    <a:lstStyle/>
                    <a:p>
                      <a:pPr algn="ctr">
                        <a:buNone/>
                      </a:pPr>
                      <a:r>
                        <a:rPr lang="zh-CN" altLang="en-US" sz="1600" dirty="0" smtClean="0">
                          <a:solidFill>
                            <a:schemeClr val="tx1"/>
                          </a:solidFill>
                        </a:rPr>
                        <a:t>数值</a:t>
                      </a:r>
                      <a:endParaRPr lang="zh-CN" altLang="en-US" sz="1600" dirty="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倍数</a:t>
                      </a:r>
                      <a:endParaRPr lang="zh-CN" altLang="en-US" sz="1600" dirty="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数值</a:t>
                      </a:r>
                      <a:endParaRPr lang="zh-CN" altLang="en-US" sz="1600" dirty="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倍数</a:t>
                      </a:r>
                      <a:endParaRPr lang="zh-CN" altLang="en-US" sz="1600" dirty="0">
                        <a:solidFill>
                          <a:schemeClr val="tx1"/>
                        </a:solidFill>
                      </a:endParaRPr>
                    </a:p>
                  </a:txBody>
                  <a:tcPr/>
                </a:tc>
              </a:tr>
              <a:tr h="603885">
                <a:tc>
                  <a:txBody>
                    <a:bodyPr/>
                    <a:lstStyle/>
                    <a:p>
                      <a:r>
                        <a:rPr lang="zh-CN" altLang="en-US" sz="1600" dirty="0" smtClean="0">
                          <a:solidFill>
                            <a:schemeClr val="tx1"/>
                          </a:solidFill>
                        </a:rPr>
                        <a:t>国内生产总值</a:t>
                      </a:r>
                      <a:endParaRPr lang="zh-CN" altLang="en-US" sz="1600" dirty="0">
                        <a:solidFill>
                          <a:schemeClr val="tx1"/>
                        </a:solidFill>
                      </a:endParaRPr>
                    </a:p>
                  </a:txBody>
                  <a:tcPr/>
                </a:tc>
                <a:tc>
                  <a:txBody>
                    <a:bodyPr/>
                    <a:lstStyle/>
                    <a:p>
                      <a:pPr algn="r"/>
                      <a:r>
                        <a:rPr lang="en-US" altLang="zh-CN" sz="1600" dirty="0" smtClean="0">
                          <a:solidFill>
                            <a:schemeClr val="tx1"/>
                          </a:solidFill>
                        </a:rPr>
                        <a:t>4588</a:t>
                      </a:r>
                      <a:endParaRPr lang="zh-CN" altLang="en-US" sz="1600" dirty="0">
                        <a:solidFill>
                          <a:schemeClr val="tx1"/>
                        </a:solidFill>
                      </a:endParaRPr>
                    </a:p>
                  </a:txBody>
                  <a:tcPr/>
                </a:tc>
                <a:tc>
                  <a:txBody>
                    <a:bodyPr/>
                    <a:lstStyle/>
                    <a:p>
                      <a:pPr algn="r"/>
                      <a:r>
                        <a:rPr lang="en-US" altLang="zh-CN" sz="1600" dirty="0" smtClean="0">
                          <a:solidFill>
                            <a:schemeClr val="tx1"/>
                          </a:solidFill>
                        </a:rPr>
                        <a:t>161840</a:t>
                      </a:r>
                      <a:endParaRPr lang="zh-CN" altLang="en-US" sz="1600" dirty="0">
                        <a:solidFill>
                          <a:schemeClr val="tx1"/>
                        </a:solidFill>
                      </a:endParaRPr>
                    </a:p>
                  </a:txBody>
                  <a:tcPr/>
                </a:tc>
                <a:tc>
                  <a:txBody>
                    <a:bodyPr/>
                    <a:lstStyle/>
                    <a:p>
                      <a:pPr algn="r"/>
                      <a:r>
                        <a:rPr lang="en-US" altLang="zh-CN" sz="1600" dirty="0" smtClean="0">
                          <a:solidFill>
                            <a:schemeClr val="tx1"/>
                          </a:solidFill>
                        </a:rPr>
                        <a:t>35</a:t>
                      </a:r>
                      <a:endParaRPr lang="zh-CN" altLang="en-US" sz="1600" dirty="0">
                        <a:solidFill>
                          <a:schemeClr val="tx1"/>
                        </a:solidFill>
                      </a:endParaRPr>
                    </a:p>
                  </a:txBody>
                  <a:tcPr/>
                </a:tc>
                <a:tc>
                  <a:txBody>
                    <a:bodyPr/>
                    <a:lstStyle/>
                    <a:p>
                      <a:pPr algn="r">
                        <a:buNone/>
                      </a:pPr>
                      <a:r>
                        <a:rPr lang="zh-CN" altLang="en-US" sz="1600" dirty="0">
                          <a:solidFill>
                            <a:schemeClr val="tx1"/>
                          </a:solidFill>
                        </a:rPr>
                        <a:t>413030</a:t>
                      </a:r>
                    </a:p>
                  </a:txBody>
                  <a:tcPr/>
                </a:tc>
                <a:tc>
                  <a:txBody>
                    <a:bodyPr/>
                    <a:lstStyle/>
                    <a:p>
                      <a:pPr algn="r">
                        <a:buNone/>
                      </a:pPr>
                      <a:r>
                        <a:rPr lang="en-US" altLang="zh-CN" sz="1600" dirty="0" smtClean="0">
                          <a:solidFill>
                            <a:schemeClr val="tx1"/>
                          </a:solidFill>
                        </a:rPr>
                        <a:t>90</a:t>
                      </a:r>
                      <a:endParaRPr lang="en-US" altLang="zh-CN" sz="1600" dirty="0">
                        <a:solidFill>
                          <a:schemeClr val="tx1"/>
                        </a:solidFill>
                      </a:endParaRPr>
                    </a:p>
                  </a:txBody>
                  <a:tcPr/>
                </a:tc>
                <a:tc>
                  <a:txBody>
                    <a:bodyPr/>
                    <a:lstStyle/>
                    <a:p>
                      <a:pPr algn="ctr">
                        <a:buNone/>
                      </a:pPr>
                      <a:r>
                        <a:rPr lang="en-US" altLang="zh-CN" sz="1600" dirty="0">
                          <a:solidFill>
                            <a:schemeClr val="tx1"/>
                          </a:solidFill>
                        </a:rPr>
                        <a:t>685506</a:t>
                      </a:r>
                    </a:p>
                  </a:txBody>
                  <a:tcPr/>
                </a:tc>
                <a:tc>
                  <a:txBody>
                    <a:bodyPr/>
                    <a:lstStyle/>
                    <a:p>
                      <a:pPr algn="ctr">
                        <a:buNone/>
                      </a:pPr>
                      <a:r>
                        <a:rPr lang="en-US" altLang="zh-CN" sz="1600" dirty="0" smtClean="0">
                          <a:solidFill>
                            <a:schemeClr val="tx1"/>
                          </a:solidFill>
                        </a:rPr>
                        <a:t>149</a:t>
                      </a:r>
                      <a:endParaRPr lang="en-US" altLang="zh-CN" sz="1600" dirty="0">
                        <a:solidFill>
                          <a:schemeClr val="tx1"/>
                        </a:solidFill>
                      </a:endParaRPr>
                    </a:p>
                  </a:txBody>
                  <a:tcPr/>
                </a:tc>
              </a:tr>
              <a:tr h="603885">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工业生产总值</a:t>
                      </a:r>
                      <a:endParaRPr lang="zh-CN" altLang="en-US" sz="1600" dirty="0">
                        <a:solidFill>
                          <a:schemeClr val="tx1"/>
                        </a:solidFill>
                      </a:endParaRPr>
                    </a:p>
                  </a:txBody>
                  <a:tcPr/>
                </a:tc>
                <a:tc>
                  <a:txBody>
                    <a:bodyPr/>
                    <a:lstStyle/>
                    <a:p>
                      <a:pPr algn="r"/>
                      <a:r>
                        <a:rPr lang="en-US" altLang="zh-CN" sz="1600" dirty="0" smtClean="0">
                          <a:solidFill>
                            <a:schemeClr val="tx1"/>
                          </a:solidFill>
                        </a:rPr>
                        <a:t>2015</a:t>
                      </a:r>
                      <a:endParaRPr lang="zh-CN" altLang="en-US" sz="1600" dirty="0">
                        <a:solidFill>
                          <a:schemeClr val="tx1"/>
                        </a:solidFill>
                      </a:endParaRPr>
                    </a:p>
                  </a:txBody>
                  <a:tcPr/>
                </a:tc>
                <a:tc>
                  <a:txBody>
                    <a:bodyPr/>
                    <a:lstStyle/>
                    <a:p>
                      <a:pPr algn="r"/>
                      <a:r>
                        <a:rPr lang="en-US" altLang="zh-CN" sz="1600" dirty="0" smtClean="0">
                          <a:solidFill>
                            <a:schemeClr val="tx1"/>
                          </a:solidFill>
                        </a:rPr>
                        <a:t>65777</a:t>
                      </a:r>
                      <a:endParaRPr lang="zh-CN" altLang="en-US" sz="1600" dirty="0">
                        <a:solidFill>
                          <a:schemeClr val="tx1"/>
                        </a:solidFill>
                      </a:endParaRPr>
                    </a:p>
                  </a:txBody>
                  <a:tcPr/>
                </a:tc>
                <a:tc>
                  <a:txBody>
                    <a:bodyPr/>
                    <a:lstStyle/>
                    <a:p>
                      <a:pPr algn="r"/>
                      <a:r>
                        <a:rPr lang="en-US" altLang="zh-CN" sz="1600" dirty="0" smtClean="0">
                          <a:solidFill>
                            <a:schemeClr val="tx1"/>
                          </a:solidFill>
                        </a:rPr>
                        <a:t>33</a:t>
                      </a:r>
                      <a:endParaRPr lang="zh-CN" altLang="en-US" sz="1600" dirty="0">
                        <a:solidFill>
                          <a:schemeClr val="tx1"/>
                        </a:solidFill>
                      </a:endParaRPr>
                    </a:p>
                  </a:txBody>
                  <a:tcPr/>
                </a:tc>
                <a:tc>
                  <a:txBody>
                    <a:bodyPr/>
                    <a:lstStyle/>
                    <a:p>
                      <a:pPr algn="r">
                        <a:buNone/>
                      </a:pPr>
                      <a:r>
                        <a:rPr lang="en-US" altLang="zh-CN" sz="1600" dirty="0" smtClean="0">
                          <a:solidFill>
                            <a:schemeClr val="tx1"/>
                          </a:solidFill>
                          <a:sym typeface="+mn-ea"/>
                        </a:rPr>
                        <a:t>165126</a:t>
                      </a:r>
                      <a:endParaRPr lang="zh-CN" altLang="en-US" sz="1600" dirty="0">
                        <a:solidFill>
                          <a:schemeClr val="tx1"/>
                        </a:solidFill>
                      </a:endParaRPr>
                    </a:p>
                  </a:txBody>
                  <a:tcPr/>
                </a:tc>
                <a:tc>
                  <a:txBody>
                    <a:bodyPr/>
                    <a:lstStyle/>
                    <a:p>
                      <a:pPr algn="r">
                        <a:buNone/>
                      </a:pPr>
                      <a:r>
                        <a:rPr lang="en-US" altLang="zh-CN" sz="1600" dirty="0" smtClean="0">
                          <a:solidFill>
                            <a:schemeClr val="tx1"/>
                          </a:solidFill>
                          <a:sym typeface="+mn-ea"/>
                        </a:rPr>
                        <a:t>82</a:t>
                      </a:r>
                      <a:endParaRPr lang="zh-CN" altLang="en-US" sz="1600" dirty="0">
                        <a:solidFill>
                          <a:schemeClr val="tx1"/>
                        </a:solidFill>
                      </a:endParaRPr>
                    </a:p>
                    <a:p>
                      <a:pPr algn="r">
                        <a:buNone/>
                      </a:pPr>
                      <a:endParaRPr lang="zh-CN" altLang="en-US" sz="1600" dirty="0">
                        <a:solidFill>
                          <a:schemeClr val="tx1"/>
                        </a:solidFill>
                      </a:endParaRPr>
                    </a:p>
                  </a:txBody>
                  <a:tcPr/>
                </a:tc>
                <a:tc>
                  <a:txBody>
                    <a:bodyPr/>
                    <a:lstStyle/>
                    <a:p>
                      <a:pPr algn="ctr">
                        <a:buNone/>
                      </a:pPr>
                      <a:r>
                        <a:rPr lang="en-US" altLang="zh-CN" sz="1600" dirty="0">
                          <a:solidFill>
                            <a:schemeClr val="tx1"/>
                          </a:solidFill>
                        </a:rPr>
                        <a:t>228974</a:t>
                      </a:r>
                    </a:p>
                  </a:txBody>
                  <a:tcPr/>
                </a:tc>
                <a:tc>
                  <a:txBody>
                    <a:bodyPr/>
                    <a:lstStyle/>
                    <a:p>
                      <a:pPr algn="ctr">
                        <a:buNone/>
                      </a:pPr>
                      <a:r>
                        <a:rPr lang="en-US" altLang="zh-CN" sz="1600" dirty="0">
                          <a:solidFill>
                            <a:schemeClr val="tx1"/>
                          </a:solidFill>
                        </a:rPr>
                        <a:t>114</a:t>
                      </a:r>
                    </a:p>
                  </a:txBody>
                  <a:tcPr/>
                </a:tc>
              </a:tr>
              <a:tr h="603885">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进出口总额</a:t>
                      </a:r>
                      <a:endParaRPr lang="zh-CN" altLang="en-US" sz="1600" dirty="0">
                        <a:solidFill>
                          <a:schemeClr val="tx1"/>
                        </a:solidFill>
                      </a:endParaRPr>
                    </a:p>
                  </a:txBody>
                  <a:tcPr/>
                </a:tc>
                <a:tc>
                  <a:txBody>
                    <a:bodyPr/>
                    <a:lstStyle/>
                    <a:p>
                      <a:pPr algn="r"/>
                      <a:r>
                        <a:rPr lang="en-US" altLang="zh-CN" sz="1600" dirty="0" smtClean="0">
                          <a:solidFill>
                            <a:schemeClr val="tx1"/>
                          </a:solidFill>
                        </a:rPr>
                        <a:t>570</a:t>
                      </a:r>
                      <a:endParaRPr lang="zh-CN" altLang="en-US" sz="1600" dirty="0">
                        <a:solidFill>
                          <a:schemeClr val="tx1"/>
                        </a:solidFill>
                      </a:endParaRPr>
                    </a:p>
                  </a:txBody>
                  <a:tcPr/>
                </a:tc>
                <a:tc>
                  <a:txBody>
                    <a:bodyPr/>
                    <a:lstStyle/>
                    <a:p>
                      <a:pPr algn="r"/>
                      <a:r>
                        <a:rPr lang="en-US" altLang="zh-CN" sz="1600" dirty="0" smtClean="0">
                          <a:solidFill>
                            <a:schemeClr val="tx1"/>
                          </a:solidFill>
                        </a:rPr>
                        <a:t>95539</a:t>
                      </a:r>
                      <a:endParaRPr lang="zh-CN" altLang="en-US" sz="1600" dirty="0">
                        <a:solidFill>
                          <a:schemeClr val="tx1"/>
                        </a:solidFill>
                      </a:endParaRPr>
                    </a:p>
                  </a:txBody>
                  <a:tcPr/>
                </a:tc>
                <a:tc>
                  <a:txBody>
                    <a:bodyPr/>
                    <a:lstStyle/>
                    <a:p>
                      <a:pPr algn="r"/>
                      <a:r>
                        <a:rPr lang="en-US" altLang="zh-CN" sz="1600" dirty="0" smtClean="0">
                          <a:solidFill>
                            <a:schemeClr val="tx1"/>
                          </a:solidFill>
                        </a:rPr>
                        <a:t>168</a:t>
                      </a:r>
                      <a:endParaRPr lang="zh-CN" altLang="en-US" sz="1600" dirty="0">
                        <a:solidFill>
                          <a:schemeClr val="tx1"/>
                        </a:solidFill>
                      </a:endParaRPr>
                    </a:p>
                  </a:txBody>
                  <a:tcPr/>
                </a:tc>
                <a:tc>
                  <a:txBody>
                    <a:bodyPr/>
                    <a:lstStyle/>
                    <a:p>
                      <a:pPr algn="r">
                        <a:buNone/>
                      </a:pPr>
                      <a:r>
                        <a:rPr lang="zh-CN" altLang="en-US" sz="1600" dirty="0">
                          <a:solidFill>
                            <a:schemeClr val="tx1"/>
                          </a:solidFill>
                        </a:rPr>
                        <a:t>201722</a:t>
                      </a:r>
                    </a:p>
                  </a:txBody>
                  <a:tcPr/>
                </a:tc>
                <a:tc>
                  <a:txBody>
                    <a:bodyPr/>
                    <a:lstStyle/>
                    <a:p>
                      <a:pPr algn="r">
                        <a:buNone/>
                      </a:pPr>
                      <a:r>
                        <a:rPr lang="en-US" altLang="zh-CN" sz="1600" dirty="0">
                          <a:solidFill>
                            <a:schemeClr val="tx1"/>
                          </a:solidFill>
                        </a:rPr>
                        <a:t>354</a:t>
                      </a:r>
                    </a:p>
                  </a:txBody>
                  <a:tcPr/>
                </a:tc>
                <a:tc>
                  <a:txBody>
                    <a:bodyPr/>
                    <a:lstStyle/>
                    <a:p>
                      <a:pPr algn="ctr">
                        <a:buNone/>
                      </a:pPr>
                      <a:r>
                        <a:rPr lang="en-US" altLang="zh-CN" sz="1600" dirty="0" smtClean="0">
                          <a:solidFill>
                            <a:schemeClr val="tx1"/>
                          </a:solidFill>
                        </a:rPr>
                        <a:t>245849                                                                                                                                                                                          </a:t>
                      </a:r>
                      <a:endParaRPr lang="en-US" altLang="zh-CN" sz="1600" dirty="0">
                        <a:solidFill>
                          <a:schemeClr val="tx1"/>
                        </a:solidFill>
                      </a:endParaRPr>
                    </a:p>
                  </a:txBody>
                  <a:tcPr/>
                </a:tc>
                <a:tc>
                  <a:txBody>
                    <a:bodyPr/>
                    <a:lstStyle/>
                    <a:p>
                      <a:pPr algn="ctr">
                        <a:buNone/>
                      </a:pPr>
                      <a:r>
                        <a:rPr lang="en-US" altLang="zh-CN" sz="1600" dirty="0" smtClean="0">
                          <a:solidFill>
                            <a:schemeClr val="tx1"/>
                          </a:solidFill>
                        </a:rPr>
                        <a:t>431</a:t>
                      </a:r>
                      <a:endParaRPr lang="en-US" altLang="zh-CN" sz="1600" dirty="0">
                        <a:solidFill>
                          <a:schemeClr val="tx1"/>
                        </a:solidFill>
                      </a:endParaRPr>
                    </a:p>
                  </a:txBody>
                  <a:tcPr/>
                </a:tc>
              </a:tr>
              <a:tr h="361950">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出口总额</a:t>
                      </a:r>
                      <a:endParaRPr lang="zh-CN" altLang="en-US" sz="1600" dirty="0">
                        <a:solidFill>
                          <a:schemeClr val="tx1"/>
                        </a:solidFill>
                      </a:endParaRPr>
                    </a:p>
                  </a:txBody>
                  <a:tcPr/>
                </a:tc>
                <a:tc>
                  <a:txBody>
                    <a:bodyPr/>
                    <a:lstStyle/>
                    <a:p>
                      <a:pPr algn="r"/>
                      <a:r>
                        <a:rPr lang="en-US" altLang="zh-CN" sz="1600" dirty="0" smtClean="0">
                          <a:solidFill>
                            <a:schemeClr val="tx1"/>
                          </a:solidFill>
                        </a:rPr>
                        <a:t>271</a:t>
                      </a:r>
                      <a:endParaRPr lang="zh-CN" altLang="en-US" sz="1600" dirty="0">
                        <a:solidFill>
                          <a:schemeClr val="tx1"/>
                        </a:solidFill>
                      </a:endParaRPr>
                    </a:p>
                  </a:txBody>
                  <a:tcPr/>
                </a:tc>
                <a:tc>
                  <a:txBody>
                    <a:bodyPr/>
                    <a:lstStyle/>
                    <a:p>
                      <a:pPr algn="r"/>
                      <a:r>
                        <a:rPr lang="en-US" altLang="zh-CN" sz="1600" dirty="0" smtClean="0">
                          <a:solidFill>
                            <a:schemeClr val="tx1"/>
                          </a:solidFill>
                        </a:rPr>
                        <a:t>49103</a:t>
                      </a:r>
                      <a:endParaRPr lang="zh-CN" altLang="en-US" sz="1600" dirty="0">
                        <a:solidFill>
                          <a:schemeClr val="tx1"/>
                        </a:solidFill>
                      </a:endParaRPr>
                    </a:p>
                  </a:txBody>
                  <a:tcPr/>
                </a:tc>
                <a:tc>
                  <a:txBody>
                    <a:bodyPr/>
                    <a:lstStyle/>
                    <a:p>
                      <a:pPr algn="r"/>
                      <a:r>
                        <a:rPr lang="en-US" altLang="zh-CN" sz="1600" dirty="0" smtClean="0">
                          <a:solidFill>
                            <a:schemeClr val="tx1"/>
                          </a:solidFill>
                        </a:rPr>
                        <a:t>181</a:t>
                      </a:r>
                      <a:endParaRPr lang="zh-CN" altLang="en-US" sz="1600" dirty="0">
                        <a:solidFill>
                          <a:schemeClr val="tx1"/>
                        </a:solidFill>
                      </a:endParaRPr>
                    </a:p>
                  </a:txBody>
                  <a:tcPr/>
                </a:tc>
                <a:tc>
                  <a:txBody>
                    <a:bodyPr/>
                    <a:lstStyle/>
                    <a:p>
                      <a:pPr algn="r">
                        <a:buNone/>
                      </a:pPr>
                      <a:r>
                        <a:rPr lang="zh-CN" altLang="en-US" sz="1600" dirty="0">
                          <a:solidFill>
                            <a:schemeClr val="tx1"/>
                          </a:solidFill>
                        </a:rPr>
                        <a:t>10702</a:t>
                      </a:r>
                      <a:r>
                        <a:rPr lang="en-US" altLang="zh-CN" sz="1600" dirty="0">
                          <a:solidFill>
                            <a:schemeClr val="tx1"/>
                          </a:solidFill>
                        </a:rPr>
                        <a:t>3</a:t>
                      </a:r>
                    </a:p>
                  </a:txBody>
                  <a:tcPr/>
                </a:tc>
                <a:tc>
                  <a:txBody>
                    <a:bodyPr/>
                    <a:lstStyle/>
                    <a:p>
                      <a:pPr algn="r">
                        <a:buNone/>
                      </a:pPr>
                      <a:r>
                        <a:rPr lang="en-US" altLang="zh-CN" sz="1600" dirty="0">
                          <a:solidFill>
                            <a:schemeClr val="tx1"/>
                          </a:solidFill>
                        </a:rPr>
                        <a:t>395</a:t>
                      </a:r>
                    </a:p>
                  </a:txBody>
                  <a:tcPr/>
                </a:tc>
                <a:tc>
                  <a:txBody>
                    <a:bodyPr/>
                    <a:lstStyle/>
                    <a:p>
                      <a:pPr algn="ctr">
                        <a:buNone/>
                      </a:pPr>
                      <a:r>
                        <a:rPr lang="en-US" altLang="zh-CN" sz="1600" dirty="0">
                          <a:solidFill>
                            <a:schemeClr val="tx1"/>
                          </a:solidFill>
                        </a:rPr>
                        <a:t>141357</a:t>
                      </a:r>
                    </a:p>
                  </a:txBody>
                  <a:tcPr/>
                </a:tc>
                <a:tc>
                  <a:txBody>
                    <a:bodyPr/>
                    <a:lstStyle/>
                    <a:p>
                      <a:pPr algn="ctr">
                        <a:buNone/>
                      </a:pPr>
                      <a:r>
                        <a:rPr lang="en-US" altLang="zh-CN" sz="1600" dirty="0">
                          <a:solidFill>
                            <a:schemeClr val="tx1"/>
                          </a:solidFill>
                        </a:rPr>
                        <a:t>522</a:t>
                      </a:r>
                    </a:p>
                  </a:txBody>
                  <a:tcPr/>
                </a:tc>
              </a:tr>
              <a:tr h="371435">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外商直接投资项目数</a:t>
                      </a:r>
                      <a:endParaRPr lang="zh-CN" altLang="en-US" sz="1600" dirty="0">
                        <a:solidFill>
                          <a:schemeClr val="tx1"/>
                        </a:solidFill>
                      </a:endParaRPr>
                    </a:p>
                  </a:txBody>
                  <a:tcPr/>
                </a:tc>
                <a:tc>
                  <a:txBody>
                    <a:bodyPr/>
                    <a:lstStyle/>
                    <a:p>
                      <a:pPr algn="r"/>
                      <a:r>
                        <a:rPr lang="en-US" altLang="zh-CN" sz="1600" dirty="0" smtClean="0">
                          <a:solidFill>
                            <a:schemeClr val="tx1"/>
                          </a:solidFill>
                        </a:rPr>
                        <a:t>——</a:t>
                      </a:r>
                      <a:endParaRPr lang="zh-CN" altLang="en-US" sz="1600" dirty="0">
                        <a:solidFill>
                          <a:schemeClr val="tx1"/>
                        </a:solidFill>
                      </a:endParaRPr>
                    </a:p>
                  </a:txBody>
                  <a:tcPr/>
                </a:tc>
                <a:tc>
                  <a:txBody>
                    <a:bodyPr/>
                    <a:lstStyle/>
                    <a:p>
                      <a:pPr algn="r"/>
                      <a:r>
                        <a:rPr lang="en-US" altLang="zh-CN" sz="1600" dirty="0" smtClean="0">
                          <a:solidFill>
                            <a:schemeClr val="tx1"/>
                          </a:solidFill>
                        </a:rPr>
                        <a:t>43664</a:t>
                      </a:r>
                      <a:r>
                        <a:rPr lang="zh-CN" altLang="en-US" sz="1600" dirty="0" smtClean="0">
                          <a:solidFill>
                            <a:schemeClr val="tx1"/>
                          </a:solidFill>
                        </a:rPr>
                        <a:t>个</a:t>
                      </a:r>
                      <a:endParaRPr lang="zh-CN" altLang="en-US" sz="1600" dirty="0">
                        <a:solidFill>
                          <a:schemeClr val="tx1"/>
                        </a:solidFill>
                      </a:endParaRPr>
                    </a:p>
                  </a:txBody>
                  <a:tcPr/>
                </a:tc>
                <a:tc>
                  <a:txBody>
                    <a:bodyPr/>
                    <a:lstStyle/>
                    <a:p>
                      <a:pPr algn="r"/>
                      <a:r>
                        <a:rPr lang="en-US" altLang="zh-CN" sz="1600" dirty="0" smtClean="0">
                          <a:solidFill>
                            <a:schemeClr val="tx1"/>
                          </a:solidFill>
                        </a:rPr>
                        <a:t>——</a:t>
                      </a:r>
                      <a:endParaRPr lang="zh-CN" altLang="en-US" sz="1600" dirty="0">
                        <a:solidFill>
                          <a:schemeClr val="tx1"/>
                        </a:solidFill>
                      </a:endParaRPr>
                    </a:p>
                  </a:txBody>
                  <a:tcPr/>
                </a:tc>
                <a:tc>
                  <a:txBody>
                    <a:bodyPr/>
                    <a:lstStyle/>
                    <a:p>
                      <a:pPr algn="r">
                        <a:buNone/>
                      </a:pPr>
                      <a:r>
                        <a:rPr lang="en-US" altLang="zh-CN" sz="1600" dirty="0" smtClean="0">
                          <a:solidFill>
                            <a:schemeClr val="tx1"/>
                          </a:solidFill>
                          <a:sym typeface="+mn-ea"/>
                        </a:rPr>
                        <a:t>27406</a:t>
                      </a:r>
                      <a:r>
                        <a:rPr lang="zh-CN" altLang="en-US" sz="1600" dirty="0" smtClean="0">
                          <a:solidFill>
                            <a:schemeClr val="tx1"/>
                          </a:solidFill>
                          <a:sym typeface="+mn-ea"/>
                        </a:rPr>
                        <a:t>个</a:t>
                      </a:r>
                      <a:endParaRPr lang="en-US" altLang="zh-CN" sz="1600" dirty="0">
                        <a:solidFill>
                          <a:schemeClr val="tx1"/>
                        </a:solidFill>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rPr>
                        <a:t>——</a:t>
                      </a:r>
                      <a:endParaRPr lang="zh-CN" altLang="en-US" sz="1600" dirty="0" smtClean="0">
                        <a:solidFill>
                          <a:schemeClr val="tx1"/>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rPr>
                        <a:t>26575</a:t>
                      </a:r>
                      <a:r>
                        <a:rPr lang="zh-CN" altLang="en-US" sz="1600" dirty="0" smtClean="0">
                          <a:solidFill>
                            <a:schemeClr val="tx1"/>
                          </a:solidFill>
                        </a:rPr>
                        <a:t>个</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sym typeface="+mn-ea"/>
                        </a:rPr>
                        <a:t>——</a:t>
                      </a:r>
                      <a:endParaRPr lang="zh-CN" altLang="en-US" sz="1600" dirty="0" smtClean="0">
                        <a:solidFill>
                          <a:schemeClr val="tx1"/>
                        </a:solidFill>
                      </a:endParaRPr>
                    </a:p>
                  </a:txBody>
                  <a:tcPr/>
                </a:tc>
              </a:tr>
              <a:tr h="368379">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600" dirty="0" smtClean="0">
                          <a:solidFill>
                            <a:schemeClr val="tx1"/>
                          </a:solidFill>
                        </a:rPr>
                        <a:t>外商直接投资制造业项目数</a:t>
                      </a:r>
                      <a:endParaRPr lang="zh-CN" altLang="en-US" sz="1600" dirty="0">
                        <a:solidFill>
                          <a:schemeClr val="tx1"/>
                        </a:solidFill>
                      </a:endParaRPr>
                    </a:p>
                  </a:txBody>
                  <a:tcPr/>
                </a:tc>
                <a:tc>
                  <a:txBody>
                    <a:bodyPr/>
                    <a:lstStyle/>
                    <a:p>
                      <a:pPr algn="r"/>
                      <a:r>
                        <a:rPr lang="en-US" altLang="zh-CN" sz="1600" dirty="0" smtClean="0">
                          <a:solidFill>
                            <a:schemeClr val="tx1"/>
                          </a:solidFill>
                        </a:rPr>
                        <a:t>——</a:t>
                      </a:r>
                      <a:endParaRPr lang="zh-CN" altLang="en-US" sz="1600" dirty="0">
                        <a:solidFill>
                          <a:schemeClr val="tx1"/>
                        </a:solidFill>
                      </a:endParaRPr>
                    </a:p>
                  </a:txBody>
                  <a:tcPr/>
                </a:tc>
                <a:tc>
                  <a:txBody>
                    <a:bodyPr/>
                    <a:lstStyle/>
                    <a:p>
                      <a:pPr algn="r"/>
                      <a:r>
                        <a:rPr lang="en-US" altLang="zh-CN" sz="1600" dirty="0" smtClean="0">
                          <a:solidFill>
                            <a:schemeClr val="tx1"/>
                          </a:solidFill>
                        </a:rPr>
                        <a:t>30386</a:t>
                      </a:r>
                      <a:r>
                        <a:rPr lang="zh-CN" altLang="en-US" sz="1600" dirty="0" smtClean="0">
                          <a:solidFill>
                            <a:schemeClr val="tx1"/>
                          </a:solidFill>
                        </a:rPr>
                        <a:t>个</a:t>
                      </a:r>
                      <a:endParaRPr lang="zh-CN" altLang="en-US" sz="1600" dirty="0">
                        <a:solidFill>
                          <a:schemeClr val="tx1"/>
                        </a:solidFill>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rPr>
                        <a:t>——</a:t>
                      </a:r>
                      <a:endParaRPr lang="zh-CN" altLang="en-US" sz="1600" dirty="0" smtClean="0">
                        <a:solidFill>
                          <a:schemeClr val="tx1"/>
                        </a:solidFill>
                      </a:endParaRPr>
                    </a:p>
                  </a:txBody>
                  <a:tcPr/>
                </a:tc>
                <a:tc>
                  <a:txBody>
                    <a:bodyPr/>
                    <a:lstStyle/>
                    <a:p>
                      <a:pPr algn="r">
                        <a:buNone/>
                      </a:pPr>
                      <a:r>
                        <a:rPr lang="en-US" altLang="zh-CN" sz="1600" dirty="0" smtClean="0">
                          <a:solidFill>
                            <a:schemeClr val="tx1"/>
                          </a:solidFill>
                          <a:sym typeface="+mn-ea"/>
                        </a:rPr>
                        <a:t>11047</a:t>
                      </a:r>
                      <a:r>
                        <a:rPr lang="zh-CN" altLang="en-US" sz="1600" dirty="0" smtClean="0">
                          <a:solidFill>
                            <a:schemeClr val="tx1"/>
                          </a:solidFill>
                          <a:sym typeface="+mn-ea"/>
                        </a:rPr>
                        <a:t>个</a:t>
                      </a:r>
                      <a:endParaRPr lang="zh-CN" altLang="en-US" sz="1600" dirty="0">
                        <a:solidFill>
                          <a:schemeClr val="tx1"/>
                        </a:solidFill>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rPr>
                        <a:t>——</a:t>
                      </a:r>
                      <a:endParaRPr lang="zh-CN" altLang="en-US" sz="1600" dirty="0" smtClean="0">
                        <a:solidFill>
                          <a:schemeClr val="tx1"/>
                        </a:solidFill>
                      </a:endParaRP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rPr>
                        <a:t>4507</a:t>
                      </a:r>
                      <a:r>
                        <a:rPr lang="zh-CN" altLang="en-US" sz="1600" dirty="0" smtClean="0">
                          <a:solidFill>
                            <a:schemeClr val="tx1"/>
                          </a:solidFill>
                        </a:rPr>
                        <a:t>个</a:t>
                      </a:r>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defRPr/>
                      </a:pPr>
                      <a:r>
                        <a:rPr lang="en-US" altLang="zh-CN" sz="1600" dirty="0" smtClean="0">
                          <a:solidFill>
                            <a:schemeClr val="tx1"/>
                          </a:solidFill>
                          <a:sym typeface="+mn-ea"/>
                        </a:rPr>
                        <a:t>——</a:t>
                      </a:r>
                      <a:endParaRPr lang="zh-CN" altLang="en-US" sz="1600" dirty="0" smtClean="0">
                        <a:solidFill>
                          <a:schemeClr val="tx1"/>
                        </a:solidFill>
                      </a:endParaRPr>
                    </a:p>
                    <a:p>
                      <a:pPr marL="0" marR="0" indent="0" algn="r" defTabSz="914400" rtl="0" eaLnBrk="1" fontAlgn="auto" latinLnBrk="0" hangingPunct="1">
                        <a:lnSpc>
                          <a:spcPct val="100000"/>
                        </a:lnSpc>
                        <a:spcBef>
                          <a:spcPts val="0"/>
                        </a:spcBef>
                        <a:spcAft>
                          <a:spcPts val="0"/>
                        </a:spcAft>
                        <a:buClrTx/>
                        <a:buSzTx/>
                        <a:buFontTx/>
                        <a:buNone/>
                        <a:defRPr/>
                      </a:pPr>
                      <a:endParaRPr lang="zh-CN" altLang="en-US" sz="1600" dirty="0" smtClean="0">
                        <a:solidFill>
                          <a:schemeClr val="tx1"/>
                        </a:solidFill>
                      </a:endParaRPr>
                    </a:p>
                  </a:txBody>
                  <a:tcPr/>
                </a:tc>
              </a:tr>
            </a:tbl>
          </a:graphicData>
        </a:graphic>
      </p:graphicFrame>
      <p:sp>
        <p:nvSpPr>
          <p:cNvPr id="5" name="TextBox 4"/>
          <p:cNvSpPr txBox="1"/>
          <p:nvPr/>
        </p:nvSpPr>
        <p:spPr>
          <a:xfrm>
            <a:off x="539552" y="5826750"/>
            <a:ext cx="4680520" cy="338554"/>
          </a:xfrm>
          <a:prstGeom prst="rect">
            <a:avLst/>
          </a:prstGeom>
          <a:noFill/>
        </p:spPr>
        <p:txBody>
          <a:bodyPr wrap="square" rtlCol="0">
            <a:spAutoFit/>
          </a:bodyPr>
          <a:lstStyle/>
          <a:p>
            <a:r>
              <a:rPr lang="zh-CN" altLang="en-US" sz="1600" b="1" dirty="0" smtClean="0"/>
              <a:t>注：倍数都是当年数值相比较</a:t>
            </a:r>
            <a:r>
              <a:rPr lang="en-US" altLang="zh-CN" sz="1600" b="1" dirty="0" smtClean="0"/>
              <a:t>1980</a:t>
            </a:r>
            <a:r>
              <a:rPr lang="zh-CN" altLang="en-US" sz="1600" b="1" dirty="0" smtClean="0"/>
              <a:t>年数值而言的。</a:t>
            </a:r>
            <a:endParaRPr lang="zh-CN" altLang="en-US" sz="16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4</a:t>
            </a:fld>
            <a:endParaRPr lang="zh-CN" altLang="en-US" dirty="0"/>
          </a:p>
        </p:txBody>
      </p:sp>
      <p:sp>
        <p:nvSpPr>
          <p:cNvPr id="8" name="内容占位符 2"/>
          <p:cNvSpPr>
            <a:spLocks noGrp="1"/>
          </p:cNvSpPr>
          <p:nvPr>
            <p:ph idx="1"/>
          </p:nvPr>
        </p:nvSpPr>
        <p:spPr>
          <a:xfrm>
            <a:off x="395536" y="548680"/>
            <a:ext cx="7128792" cy="604663"/>
          </a:xfrm>
        </p:spPr>
        <p:txBody>
          <a:bodyPr>
            <a:noAutofit/>
          </a:bodyPr>
          <a:lstStyle/>
          <a:p>
            <a:r>
              <a:rPr lang="zh-CN" altLang="en-US" sz="2400" b="1" dirty="0" smtClean="0"/>
              <a:t>“招商引资”给中国制造业带来的辉煌</a:t>
            </a:r>
            <a:r>
              <a:rPr lang="en-US" altLang="zh-CN" sz="2400" b="1" dirty="0" smtClean="0"/>
              <a:t>30</a:t>
            </a:r>
            <a:r>
              <a:rPr lang="zh-CN" altLang="en-US" sz="2400" b="1" dirty="0" smtClean="0"/>
              <a:t>年</a:t>
            </a:r>
            <a:endParaRPr lang="zh-CN" altLang="en-US" sz="24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197768"/>
            <a:ext cx="8229600" cy="1143000"/>
          </a:xfrm>
        </p:spPr>
        <p:txBody>
          <a:bodyPr>
            <a:normAutofit/>
          </a:bodyPr>
          <a:lstStyle/>
          <a:p>
            <a:pPr algn="l"/>
            <a:r>
              <a:rPr lang="zh-CN" altLang="en-US" sz="2800" b="1" dirty="0" smtClean="0"/>
              <a:t>“招商引资”对制造业的影响已经没落</a:t>
            </a:r>
            <a:endParaRPr lang="zh-CN" altLang="en-US" sz="2800" b="1" dirty="0"/>
          </a:p>
        </p:txBody>
      </p:sp>
      <p:sp>
        <p:nvSpPr>
          <p:cNvPr id="3" name="内容占位符 2"/>
          <p:cNvSpPr>
            <a:spLocks noGrp="1"/>
          </p:cNvSpPr>
          <p:nvPr>
            <p:ph idx="1"/>
          </p:nvPr>
        </p:nvSpPr>
        <p:spPr>
          <a:xfrm>
            <a:off x="251520" y="1600201"/>
            <a:ext cx="7920880" cy="604663"/>
          </a:xfrm>
        </p:spPr>
        <p:txBody>
          <a:bodyPr>
            <a:normAutofit/>
          </a:bodyPr>
          <a:lstStyle/>
          <a:p>
            <a:r>
              <a:rPr lang="en-US" altLang="zh-CN" sz="2400" b="1" dirty="0" smtClean="0"/>
              <a:t>2004</a:t>
            </a:r>
            <a:r>
              <a:rPr lang="zh-CN" altLang="en-US" sz="2400" b="1" dirty="0" smtClean="0"/>
              <a:t>年以后外商直接投资制造业项目数量大幅度减少</a:t>
            </a:r>
            <a:endParaRPr lang="zh-CN" altLang="en-US" sz="2400" b="1" dirty="0"/>
          </a:p>
        </p:txBody>
      </p:sp>
      <p:sp>
        <p:nvSpPr>
          <p:cNvPr id="4" name="TextBox 3"/>
          <p:cNvSpPr txBox="1"/>
          <p:nvPr/>
        </p:nvSpPr>
        <p:spPr>
          <a:xfrm>
            <a:off x="2633551" y="6002097"/>
            <a:ext cx="3672408" cy="338554"/>
          </a:xfrm>
          <a:prstGeom prst="rect">
            <a:avLst/>
          </a:prstGeom>
          <a:noFill/>
        </p:spPr>
        <p:txBody>
          <a:bodyPr wrap="square" rtlCol="0">
            <a:spAutoFit/>
          </a:bodyPr>
          <a:lstStyle/>
          <a:p>
            <a:pPr algn="ctr"/>
            <a:r>
              <a:rPr lang="zh-CN" altLang="en-US" sz="1600" dirty="0" smtClean="0"/>
              <a:t>外商直接投资制造业项目数</a:t>
            </a:r>
            <a:endParaRPr lang="zh-CN" altLang="en-US" sz="1600" dirty="0"/>
          </a:p>
        </p:txBody>
      </p:sp>
      <p:sp>
        <p:nvSpPr>
          <p:cNvPr id="6" name="灯片编号占位符 5"/>
          <p:cNvSpPr>
            <a:spLocks noGrp="1"/>
          </p:cNvSpPr>
          <p:nvPr>
            <p:ph type="sldNum" sz="quarter" idx="12"/>
          </p:nvPr>
        </p:nvSpPr>
        <p:spPr/>
        <p:txBody>
          <a:bodyPr/>
          <a:lstStyle/>
          <a:p>
            <a:fld id="{0C913308-F349-4B6D-A68A-DD1791B4A57B}" type="slidenum">
              <a:rPr lang="zh-CN" altLang="en-US" smtClean="0"/>
              <a:t>5</a:t>
            </a:fld>
            <a:endParaRPr lang="zh-CN"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3568" y="2276872"/>
            <a:ext cx="7572375" cy="357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44008" y="1916832"/>
            <a:ext cx="4320480" cy="3188215"/>
          </a:xfrm>
          <a:prstGeom prst="rect">
            <a:avLst/>
          </a:prstGeom>
        </p:spPr>
      </p:pic>
      <p:sp>
        <p:nvSpPr>
          <p:cNvPr id="3" name="内容占位符 2"/>
          <p:cNvSpPr>
            <a:spLocks noGrp="1"/>
          </p:cNvSpPr>
          <p:nvPr>
            <p:ph idx="1"/>
          </p:nvPr>
        </p:nvSpPr>
        <p:spPr>
          <a:xfrm>
            <a:off x="323528" y="808112"/>
            <a:ext cx="8229600" cy="532656"/>
          </a:xfrm>
        </p:spPr>
        <p:txBody>
          <a:bodyPr>
            <a:normAutofit/>
          </a:bodyPr>
          <a:lstStyle/>
          <a:p>
            <a:r>
              <a:rPr lang="zh-CN" altLang="en-US" sz="2400" b="1" dirty="0" smtClean="0"/>
              <a:t>大量低端和中低端制造业开始向东南亚转移</a:t>
            </a:r>
            <a:endParaRPr lang="zh-CN" altLang="en-US" sz="2400" b="1" dirty="0"/>
          </a:p>
        </p:txBody>
      </p:sp>
      <p:sp>
        <p:nvSpPr>
          <p:cNvPr id="6" name="TextBox 5"/>
          <p:cNvSpPr txBox="1"/>
          <p:nvPr/>
        </p:nvSpPr>
        <p:spPr>
          <a:xfrm>
            <a:off x="701569" y="5188694"/>
            <a:ext cx="3348372" cy="338554"/>
          </a:xfrm>
          <a:prstGeom prst="rect">
            <a:avLst/>
          </a:prstGeom>
          <a:noFill/>
        </p:spPr>
        <p:txBody>
          <a:bodyPr wrap="square" rtlCol="0">
            <a:spAutoFit/>
          </a:bodyPr>
          <a:lstStyle/>
          <a:p>
            <a:pPr algn="ctr"/>
            <a:r>
              <a:rPr lang="zh-CN" altLang="en-US" sz="1600" dirty="0" smtClean="0"/>
              <a:t>外商直接投资流入金额</a:t>
            </a:r>
            <a:endParaRPr lang="zh-CN" altLang="en-US" sz="1600" dirty="0"/>
          </a:p>
        </p:txBody>
      </p:sp>
      <p:sp>
        <p:nvSpPr>
          <p:cNvPr id="7" name="TextBox 6"/>
          <p:cNvSpPr txBox="1"/>
          <p:nvPr/>
        </p:nvSpPr>
        <p:spPr>
          <a:xfrm>
            <a:off x="0" y="2047200"/>
            <a:ext cx="1368151" cy="307777"/>
          </a:xfrm>
          <a:prstGeom prst="rect">
            <a:avLst/>
          </a:prstGeom>
          <a:noFill/>
        </p:spPr>
        <p:txBody>
          <a:bodyPr wrap="square" rtlCol="0">
            <a:spAutoFit/>
          </a:bodyPr>
          <a:lstStyle/>
          <a:p>
            <a:r>
              <a:rPr lang="zh-CN" altLang="en-US" sz="1400" dirty="0" smtClean="0"/>
              <a:t>（</a:t>
            </a:r>
            <a:r>
              <a:rPr lang="zh-CN" altLang="en-US" sz="1400" dirty="0"/>
              <a:t>百万</a:t>
            </a:r>
            <a:r>
              <a:rPr lang="zh-CN" altLang="en-US" sz="1400" dirty="0" smtClean="0"/>
              <a:t>美元）</a:t>
            </a:r>
            <a:endParaRPr lang="zh-CN" altLang="en-US" sz="1400" dirty="0"/>
          </a:p>
        </p:txBody>
      </p:sp>
      <p:sp>
        <p:nvSpPr>
          <p:cNvPr id="10" name="TextBox 9"/>
          <p:cNvSpPr txBox="1"/>
          <p:nvPr/>
        </p:nvSpPr>
        <p:spPr>
          <a:xfrm>
            <a:off x="5094058" y="5187440"/>
            <a:ext cx="3654406" cy="338554"/>
          </a:xfrm>
          <a:prstGeom prst="rect">
            <a:avLst/>
          </a:prstGeom>
          <a:noFill/>
        </p:spPr>
        <p:txBody>
          <a:bodyPr wrap="square" rtlCol="0">
            <a:spAutoFit/>
          </a:bodyPr>
          <a:lstStyle/>
          <a:p>
            <a:pPr algn="ctr"/>
            <a:r>
              <a:rPr lang="zh-CN" altLang="en-US" sz="1600" dirty="0" smtClean="0"/>
              <a:t>制造业在全球范围内的四次重心转移</a:t>
            </a:r>
            <a:endParaRPr lang="zh-CN" altLang="en-US" sz="1600" dirty="0"/>
          </a:p>
        </p:txBody>
      </p:sp>
      <p:sp>
        <p:nvSpPr>
          <p:cNvPr id="11" name="TextBox 10"/>
          <p:cNvSpPr txBox="1"/>
          <p:nvPr/>
        </p:nvSpPr>
        <p:spPr>
          <a:xfrm>
            <a:off x="5868145" y="2440751"/>
            <a:ext cx="422726" cy="307777"/>
          </a:xfrm>
          <a:prstGeom prst="rect">
            <a:avLst/>
          </a:prstGeom>
          <a:noFill/>
        </p:spPr>
        <p:txBody>
          <a:bodyPr wrap="square" rtlCol="0">
            <a:spAutoFit/>
          </a:bodyPr>
          <a:lstStyle/>
          <a:p>
            <a:r>
              <a:rPr lang="zh-CN" altLang="en-US" sz="1400" b="1" dirty="0" smtClean="0"/>
              <a:t>①</a:t>
            </a:r>
            <a:endParaRPr lang="zh-CN" altLang="en-US" sz="1400" b="1" dirty="0"/>
          </a:p>
        </p:txBody>
      </p:sp>
      <p:sp>
        <p:nvSpPr>
          <p:cNvPr id="12" name="TextBox 11"/>
          <p:cNvSpPr txBox="1"/>
          <p:nvPr/>
        </p:nvSpPr>
        <p:spPr>
          <a:xfrm>
            <a:off x="6359072" y="3016815"/>
            <a:ext cx="422726" cy="307777"/>
          </a:xfrm>
          <a:prstGeom prst="rect">
            <a:avLst/>
          </a:prstGeom>
          <a:noFill/>
        </p:spPr>
        <p:txBody>
          <a:bodyPr wrap="square" rtlCol="0">
            <a:spAutoFit/>
          </a:bodyPr>
          <a:lstStyle/>
          <a:p>
            <a:r>
              <a:rPr lang="zh-CN" altLang="en-US" sz="1400" b="1" dirty="0" smtClean="0"/>
              <a:t>②</a:t>
            </a:r>
            <a:endParaRPr lang="zh-CN" altLang="en-US" sz="1400" b="1" dirty="0"/>
          </a:p>
        </p:txBody>
      </p:sp>
      <p:sp>
        <p:nvSpPr>
          <p:cNvPr id="13" name="TextBox 12"/>
          <p:cNvSpPr txBox="1"/>
          <p:nvPr/>
        </p:nvSpPr>
        <p:spPr>
          <a:xfrm>
            <a:off x="8100392" y="3128593"/>
            <a:ext cx="422726" cy="307777"/>
          </a:xfrm>
          <a:prstGeom prst="rect">
            <a:avLst/>
          </a:prstGeom>
          <a:noFill/>
        </p:spPr>
        <p:txBody>
          <a:bodyPr wrap="square" rtlCol="0">
            <a:spAutoFit/>
          </a:bodyPr>
          <a:lstStyle/>
          <a:p>
            <a:r>
              <a:rPr lang="zh-CN" altLang="en-US" sz="1400" b="1" dirty="0" smtClean="0"/>
              <a:t>③</a:t>
            </a:r>
            <a:endParaRPr lang="zh-CN" altLang="en-US" sz="1400" b="1" dirty="0"/>
          </a:p>
        </p:txBody>
      </p:sp>
      <p:sp>
        <p:nvSpPr>
          <p:cNvPr id="14" name="TextBox 13"/>
          <p:cNvSpPr txBox="1"/>
          <p:nvPr/>
        </p:nvSpPr>
        <p:spPr>
          <a:xfrm>
            <a:off x="7524328" y="3337247"/>
            <a:ext cx="422726" cy="307777"/>
          </a:xfrm>
          <a:prstGeom prst="rect">
            <a:avLst/>
          </a:prstGeom>
          <a:noFill/>
        </p:spPr>
        <p:txBody>
          <a:bodyPr wrap="square" rtlCol="0">
            <a:spAutoFit/>
          </a:bodyPr>
          <a:lstStyle/>
          <a:p>
            <a:r>
              <a:rPr lang="zh-CN" altLang="en-US" sz="1400" b="1" dirty="0" smtClean="0"/>
              <a:t>④</a:t>
            </a:r>
            <a:endParaRPr lang="zh-CN" altLang="en-US" sz="1400" b="1" dirty="0"/>
          </a:p>
        </p:txBody>
      </p:sp>
      <p:sp>
        <p:nvSpPr>
          <p:cNvPr id="2" name="灯片编号占位符 1"/>
          <p:cNvSpPr>
            <a:spLocks noGrp="1"/>
          </p:cNvSpPr>
          <p:nvPr>
            <p:ph type="sldNum" sz="quarter" idx="12"/>
          </p:nvPr>
        </p:nvSpPr>
        <p:spPr/>
        <p:txBody>
          <a:bodyPr/>
          <a:lstStyle/>
          <a:p>
            <a:fld id="{0C913308-F349-4B6D-A68A-DD1791B4A57B}" type="slidenum">
              <a:rPr lang="zh-CN" altLang="en-US" smtClean="0"/>
              <a:t>6</a:t>
            </a:fld>
            <a:endParaRPr lang="zh-CN"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5782" y="1916832"/>
            <a:ext cx="4402137" cy="318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736104"/>
            <a:ext cx="6912768" cy="532656"/>
          </a:xfrm>
        </p:spPr>
        <p:txBody>
          <a:bodyPr>
            <a:normAutofit/>
          </a:bodyPr>
          <a:lstStyle/>
          <a:p>
            <a:r>
              <a:rPr lang="zh-CN" altLang="en-US" sz="2400" b="1" dirty="0" smtClean="0"/>
              <a:t>部分中高端制造业已经回流发达国家本土</a:t>
            </a:r>
            <a:endParaRPr lang="zh-CN" altLang="en-US" sz="2400" b="1" dirty="0"/>
          </a:p>
        </p:txBody>
      </p:sp>
      <p:graphicFrame>
        <p:nvGraphicFramePr>
          <p:cNvPr id="4" name="表格 3"/>
          <p:cNvGraphicFramePr>
            <a:graphicFrameLocks noGrp="1"/>
          </p:cNvGraphicFramePr>
          <p:nvPr>
            <p:extLst>
              <p:ext uri="{D42A27DB-BD31-4B8C-83A1-F6EECF244321}">
                <p14:modId xmlns:p14="http://schemas.microsoft.com/office/powerpoint/2010/main" val="2397480167"/>
              </p:ext>
            </p:extLst>
          </p:nvPr>
        </p:nvGraphicFramePr>
        <p:xfrm>
          <a:off x="611561" y="1484784"/>
          <a:ext cx="7776863" cy="1872210"/>
        </p:xfrm>
        <a:graphic>
          <a:graphicData uri="http://schemas.openxmlformats.org/drawingml/2006/table">
            <a:tbl>
              <a:tblPr firstRow="1" firstCol="1" bandRow="1">
                <a:tableStyleId>{EB9631B5-78F2-41C9-869B-9F39066F8104}</a:tableStyleId>
              </a:tblPr>
              <a:tblGrid>
                <a:gridCol w="3024335"/>
                <a:gridCol w="1478059"/>
                <a:gridCol w="1673351"/>
                <a:gridCol w="1601118"/>
              </a:tblGrid>
              <a:tr h="374442">
                <a:tc>
                  <a:txBody>
                    <a:bodyPr/>
                    <a:lstStyle/>
                    <a:p>
                      <a:pPr indent="267970" algn="just">
                        <a:lnSpc>
                          <a:spcPct val="150000"/>
                        </a:lnSpc>
                        <a:spcBef>
                          <a:spcPts val="600"/>
                        </a:spcBef>
                        <a:spcAft>
                          <a:spcPts val="0"/>
                        </a:spcAft>
                      </a:pPr>
                      <a:r>
                        <a:rPr lang="zh-CN" sz="1600" kern="100" dirty="0">
                          <a:effectLst/>
                        </a:rPr>
                        <a:t>公司</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7970" algn="just">
                        <a:lnSpc>
                          <a:spcPct val="150000"/>
                        </a:lnSpc>
                        <a:spcBef>
                          <a:spcPts val="600"/>
                        </a:spcBef>
                        <a:spcAft>
                          <a:spcPts val="0"/>
                        </a:spcAft>
                      </a:pPr>
                      <a:r>
                        <a:rPr lang="zh-CN" sz="1600" kern="100" dirty="0">
                          <a:effectLst/>
                        </a:rPr>
                        <a:t>行业</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7970" algn="just">
                        <a:lnSpc>
                          <a:spcPct val="150000"/>
                        </a:lnSpc>
                        <a:spcBef>
                          <a:spcPts val="600"/>
                        </a:spcBef>
                        <a:spcAft>
                          <a:spcPts val="0"/>
                        </a:spcAft>
                      </a:pPr>
                      <a:r>
                        <a:rPr lang="zh-CN" sz="1600" kern="100" dirty="0">
                          <a:effectLst/>
                        </a:rPr>
                        <a:t>资本流向</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7970" algn="just">
                        <a:lnSpc>
                          <a:spcPct val="150000"/>
                        </a:lnSpc>
                        <a:spcBef>
                          <a:spcPts val="600"/>
                        </a:spcBef>
                        <a:spcAft>
                          <a:spcPts val="0"/>
                        </a:spcAft>
                      </a:pPr>
                      <a:r>
                        <a:rPr lang="zh-CN" sz="1600" kern="100" dirty="0">
                          <a:effectLst/>
                        </a:rPr>
                        <a:t>离开原因</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r>
              <a:tr h="374442">
                <a:tc>
                  <a:txBody>
                    <a:bodyPr/>
                    <a:lstStyle/>
                    <a:p>
                      <a:pPr indent="127000" algn="l">
                        <a:lnSpc>
                          <a:spcPct val="150000"/>
                        </a:lnSpc>
                        <a:spcBef>
                          <a:spcPts val="600"/>
                        </a:spcBef>
                        <a:spcAft>
                          <a:spcPts val="0"/>
                        </a:spcAft>
                      </a:pPr>
                      <a:r>
                        <a:rPr lang="zh-CN" sz="1600" kern="100" dirty="0">
                          <a:effectLst/>
                        </a:rPr>
                        <a:t>福特汽车（</a:t>
                      </a:r>
                      <a:r>
                        <a:rPr lang="en-US" sz="1600" kern="100" dirty="0">
                          <a:effectLst/>
                        </a:rPr>
                        <a:t>Ford</a:t>
                      </a:r>
                      <a:r>
                        <a:rPr lang="zh-CN" sz="1600" kern="100" dirty="0">
                          <a:effectLst/>
                        </a:rPr>
                        <a:t>）</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汽车制造</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美国本土</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成本上升</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r>
              <a:tr h="374442">
                <a:tc>
                  <a:txBody>
                    <a:bodyPr/>
                    <a:lstStyle/>
                    <a:p>
                      <a:pPr indent="127000" algn="l">
                        <a:lnSpc>
                          <a:spcPct val="150000"/>
                        </a:lnSpc>
                        <a:spcBef>
                          <a:spcPts val="600"/>
                        </a:spcBef>
                        <a:spcAft>
                          <a:spcPts val="0"/>
                        </a:spcAft>
                      </a:pPr>
                      <a:r>
                        <a:rPr lang="zh-CN" sz="1600" kern="100" dirty="0">
                          <a:effectLst/>
                        </a:rPr>
                        <a:t>佳顿公司（</a:t>
                      </a:r>
                      <a:r>
                        <a:rPr lang="en-US" sz="1600" kern="100" dirty="0">
                          <a:effectLst/>
                        </a:rPr>
                        <a:t>JARDEN</a:t>
                      </a:r>
                      <a:r>
                        <a:rPr lang="zh-CN" sz="1600" kern="100" dirty="0">
                          <a:effectLst/>
                        </a:rPr>
                        <a:t>）</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消费品</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美国本土</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成本上升</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r>
              <a:tr h="374442">
                <a:tc>
                  <a:txBody>
                    <a:bodyPr/>
                    <a:lstStyle/>
                    <a:p>
                      <a:pPr indent="127000" algn="l">
                        <a:lnSpc>
                          <a:spcPct val="150000"/>
                        </a:lnSpc>
                        <a:spcBef>
                          <a:spcPts val="600"/>
                        </a:spcBef>
                        <a:spcAft>
                          <a:spcPts val="0"/>
                        </a:spcAft>
                      </a:pPr>
                      <a:r>
                        <a:rPr lang="zh-CN" sz="1600" kern="100">
                          <a:effectLst/>
                        </a:rPr>
                        <a:t>松下电器（</a:t>
                      </a:r>
                      <a:r>
                        <a:rPr lang="en-US" sz="1600" kern="100">
                          <a:effectLst/>
                        </a:rPr>
                        <a:t>Panasonic</a:t>
                      </a:r>
                      <a:r>
                        <a:rPr lang="zh-CN" sz="1600" kern="100">
                          <a:effectLst/>
                        </a:rPr>
                        <a:t>）</a:t>
                      </a:r>
                      <a:endParaRPr lang="zh-CN" sz="2000" kern="10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家电</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日本本土</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成本上升</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r>
              <a:tr h="374442">
                <a:tc>
                  <a:txBody>
                    <a:bodyPr/>
                    <a:lstStyle/>
                    <a:p>
                      <a:pPr indent="127000" algn="l">
                        <a:lnSpc>
                          <a:spcPct val="150000"/>
                        </a:lnSpc>
                        <a:spcBef>
                          <a:spcPts val="600"/>
                        </a:spcBef>
                        <a:spcAft>
                          <a:spcPts val="0"/>
                        </a:spcAft>
                      </a:pPr>
                      <a:r>
                        <a:rPr lang="zh-CN" sz="1600" kern="100">
                          <a:effectLst/>
                        </a:rPr>
                        <a:t>大金工业（</a:t>
                      </a:r>
                      <a:r>
                        <a:rPr lang="en-US" sz="1600" kern="100">
                          <a:effectLst/>
                        </a:rPr>
                        <a:t>Daikin Industries</a:t>
                      </a:r>
                      <a:r>
                        <a:rPr lang="zh-CN" sz="1600" kern="100">
                          <a:effectLst/>
                        </a:rPr>
                        <a:t>）</a:t>
                      </a:r>
                      <a:endParaRPr lang="zh-CN" sz="2000" kern="10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a:effectLst/>
                        </a:rPr>
                        <a:t>家电</a:t>
                      </a:r>
                      <a:endParaRPr lang="zh-CN" sz="2000" kern="100">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smtClean="0">
                          <a:solidFill>
                            <a:schemeClr val="tx1"/>
                          </a:solidFill>
                          <a:effectLst/>
                        </a:rPr>
                        <a:t>日本</a:t>
                      </a:r>
                      <a:r>
                        <a:rPr lang="zh-CN" altLang="en-US" sz="1600" kern="100" dirty="0" smtClean="0">
                          <a:solidFill>
                            <a:schemeClr val="tx1"/>
                          </a:solidFill>
                          <a:effectLst/>
                        </a:rPr>
                        <a:t>本土</a:t>
                      </a:r>
                      <a:endParaRPr lang="zh-CN" sz="2000" kern="100" dirty="0">
                        <a:solidFill>
                          <a:schemeClr val="tx1"/>
                        </a:solidFill>
                        <a:effectLst/>
                        <a:latin typeface="Calibri" panose="020F0502020204030204"/>
                        <a:ea typeface="宋体" panose="02010600030101010101" pitchFamily="2" charset="-122"/>
                        <a:cs typeface="黑体" panose="02010609060101010101" charset="-122"/>
                      </a:endParaRPr>
                    </a:p>
                  </a:txBody>
                  <a:tcPr marL="68580" marR="68580" marT="0" marB="0"/>
                </a:tc>
                <a:tc>
                  <a:txBody>
                    <a:bodyPr/>
                    <a:lstStyle/>
                    <a:p>
                      <a:pPr indent="266700" algn="just">
                        <a:lnSpc>
                          <a:spcPct val="150000"/>
                        </a:lnSpc>
                        <a:spcBef>
                          <a:spcPts val="600"/>
                        </a:spcBef>
                        <a:spcAft>
                          <a:spcPts val="0"/>
                        </a:spcAft>
                      </a:pPr>
                      <a:r>
                        <a:rPr lang="zh-CN" sz="1600" kern="100" dirty="0">
                          <a:effectLst/>
                        </a:rPr>
                        <a:t>成本上升</a:t>
                      </a:r>
                      <a:endParaRPr lang="zh-CN" sz="2000" kern="100" dirty="0">
                        <a:effectLst/>
                        <a:latin typeface="Calibri" panose="020F0502020204030204"/>
                        <a:ea typeface="宋体" panose="02010600030101010101" pitchFamily="2" charset="-122"/>
                        <a:cs typeface="黑体" panose="02010609060101010101" charset="-122"/>
                      </a:endParaRPr>
                    </a:p>
                  </a:txBody>
                  <a:tcPr marL="68580" marR="68580" marT="0" marB="0"/>
                </a:tc>
              </a:tr>
            </a:tbl>
          </a:graphicData>
        </a:graphic>
      </p:graphicFrame>
      <p:sp>
        <p:nvSpPr>
          <p:cNvPr id="5" name="内容占位符 2"/>
          <p:cNvSpPr txBox="1"/>
          <p:nvPr/>
        </p:nvSpPr>
        <p:spPr>
          <a:xfrm>
            <a:off x="611560" y="4797152"/>
            <a:ext cx="7848872" cy="1224136"/>
          </a:xfrm>
          <a:prstGeom prst="rect">
            <a:avLst/>
          </a:prstGeom>
          <a:solidFill>
            <a:srgbClr val="FFC000"/>
          </a:solid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2400" dirty="0" smtClean="0"/>
              <a:t>在高端制造业</a:t>
            </a:r>
            <a:r>
              <a:rPr lang="zh-CN" altLang="en-US" sz="2400" dirty="0"/>
              <a:t>基本</a:t>
            </a:r>
            <a:r>
              <a:rPr lang="zh-CN" altLang="en-US" sz="2400" dirty="0" smtClean="0"/>
              <a:t>缺失的情况下，目前支撑中国工业局面的仍然是</a:t>
            </a:r>
            <a:r>
              <a:rPr lang="zh-CN" altLang="en-US" sz="2400" b="1" dirty="0" smtClean="0"/>
              <a:t>中低端制造业</a:t>
            </a:r>
            <a:r>
              <a:rPr lang="zh-CN" altLang="en-US" sz="2400" dirty="0" smtClean="0"/>
              <a:t>，而这一格局还可以保持中国制造业在世界上维持一段时间！</a:t>
            </a:r>
            <a:endParaRPr lang="zh-CN" altLang="en-US" sz="2400" dirty="0"/>
          </a:p>
        </p:txBody>
      </p:sp>
      <p:sp>
        <p:nvSpPr>
          <p:cNvPr id="6" name="TextBox 5"/>
          <p:cNvSpPr txBox="1"/>
          <p:nvPr/>
        </p:nvSpPr>
        <p:spPr>
          <a:xfrm>
            <a:off x="539552" y="3729226"/>
            <a:ext cx="7920880" cy="707886"/>
          </a:xfrm>
          <a:prstGeom prst="rect">
            <a:avLst/>
          </a:prstGeom>
          <a:noFill/>
        </p:spPr>
        <p:txBody>
          <a:bodyPr wrap="square" rtlCol="0">
            <a:spAutoFit/>
          </a:bodyPr>
          <a:lstStyle/>
          <a:p>
            <a:r>
              <a:rPr lang="en-US" altLang="zh-CN" sz="2000" b="1" dirty="0" smtClean="0"/>
              <a:t>2010</a:t>
            </a:r>
            <a:r>
              <a:rPr lang="zh-CN" altLang="en-US" sz="2000" b="1" dirty="0" smtClean="0"/>
              <a:t>年至今，中国规模以上制造企业数量已经从</a:t>
            </a:r>
            <a:r>
              <a:rPr lang="en-US" altLang="zh-CN" sz="2000" b="1" dirty="0" smtClean="0">
                <a:solidFill>
                  <a:srgbClr val="FF0000"/>
                </a:solidFill>
              </a:rPr>
              <a:t>45</a:t>
            </a:r>
            <a:r>
              <a:rPr lang="zh-CN" altLang="en-US" sz="2000" b="1" dirty="0" smtClean="0">
                <a:solidFill>
                  <a:srgbClr val="FF0000"/>
                </a:solidFill>
              </a:rPr>
              <a:t>万</a:t>
            </a:r>
            <a:r>
              <a:rPr lang="zh-CN" altLang="en-US" sz="2000" b="1" dirty="0"/>
              <a:t>家迅速减少到</a:t>
            </a:r>
            <a:r>
              <a:rPr lang="zh-CN" altLang="en-US" sz="2000" b="1" dirty="0" smtClean="0"/>
              <a:t>了不足</a:t>
            </a:r>
            <a:r>
              <a:rPr lang="en-US" altLang="zh-CN" sz="2000" b="1" dirty="0" smtClean="0">
                <a:solidFill>
                  <a:srgbClr val="FF0000"/>
                </a:solidFill>
              </a:rPr>
              <a:t>30</a:t>
            </a:r>
            <a:r>
              <a:rPr lang="zh-CN" altLang="en-US" sz="2000" b="1" dirty="0" smtClean="0">
                <a:solidFill>
                  <a:srgbClr val="FF0000"/>
                </a:solidFill>
              </a:rPr>
              <a:t>万</a:t>
            </a:r>
            <a:r>
              <a:rPr lang="zh-CN" altLang="en-US" sz="2000" b="1" dirty="0" smtClean="0"/>
              <a:t>家。</a:t>
            </a:r>
            <a:endParaRPr lang="zh-CN" altLang="en-US" sz="2000" b="1" dirty="0"/>
          </a:p>
        </p:txBody>
      </p:sp>
      <p:sp>
        <p:nvSpPr>
          <p:cNvPr id="2" name="灯片编号占位符 1"/>
          <p:cNvSpPr>
            <a:spLocks noGrp="1"/>
          </p:cNvSpPr>
          <p:nvPr>
            <p:ph type="sldNum" sz="quarter" idx="12"/>
          </p:nvPr>
        </p:nvSpPr>
        <p:spPr/>
        <p:txBody>
          <a:bodyPr/>
          <a:lstStyle/>
          <a:p>
            <a:fld id="{0C913308-F349-4B6D-A68A-DD1791B4A57B}" type="slidenum">
              <a:rPr lang="zh-CN" altLang="en-US" smtClean="0"/>
              <a:t>7</a:t>
            </a:fld>
            <a:endParaRPr lang="zh-CN"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5536" y="2276872"/>
            <a:ext cx="5591175" cy="3466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标题 1"/>
          <p:cNvSpPr>
            <a:spLocks noGrp="1"/>
          </p:cNvSpPr>
          <p:nvPr>
            <p:ph type="title"/>
          </p:nvPr>
        </p:nvSpPr>
        <p:spPr>
          <a:xfrm>
            <a:off x="179512" y="260648"/>
            <a:ext cx="8229600" cy="1143000"/>
          </a:xfrm>
        </p:spPr>
        <p:txBody>
          <a:bodyPr>
            <a:normAutofit/>
          </a:bodyPr>
          <a:lstStyle/>
          <a:p>
            <a:pPr algn="l"/>
            <a:r>
              <a:rPr lang="zh-CN" altLang="en-US" sz="2800" b="1" dirty="0" smtClean="0"/>
              <a:t>“招商引资”</a:t>
            </a:r>
            <a:r>
              <a:rPr lang="zh-CN" altLang="en-US" sz="2800" b="1" dirty="0"/>
              <a:t>在</a:t>
            </a:r>
            <a:r>
              <a:rPr lang="zh-CN" altLang="en-US" sz="2800" b="1" dirty="0" smtClean="0"/>
              <a:t>制造业方面没落的原因</a:t>
            </a:r>
            <a:endParaRPr lang="zh-CN" altLang="en-US" sz="2800" b="1" dirty="0"/>
          </a:p>
        </p:txBody>
      </p:sp>
      <p:sp>
        <p:nvSpPr>
          <p:cNvPr id="3" name="内容占位符 2"/>
          <p:cNvSpPr>
            <a:spLocks noGrp="1"/>
          </p:cNvSpPr>
          <p:nvPr>
            <p:ph idx="1"/>
          </p:nvPr>
        </p:nvSpPr>
        <p:spPr>
          <a:xfrm>
            <a:off x="323528" y="1484784"/>
            <a:ext cx="8424936" cy="604663"/>
          </a:xfrm>
        </p:spPr>
        <p:txBody>
          <a:bodyPr>
            <a:normAutofit/>
          </a:bodyPr>
          <a:lstStyle/>
          <a:p>
            <a:r>
              <a:rPr lang="zh-CN" altLang="en-US" sz="2400" b="1" dirty="0" smtClean="0"/>
              <a:t>根本原因：劳动力价格差距缩减，挤压制造企业利润空间</a:t>
            </a:r>
            <a:endParaRPr lang="zh-CN" altLang="en-US" sz="2400" b="1" dirty="0"/>
          </a:p>
        </p:txBody>
      </p:sp>
      <p:sp>
        <p:nvSpPr>
          <p:cNvPr id="10" name="TextBox 9"/>
          <p:cNvSpPr txBox="1"/>
          <p:nvPr/>
        </p:nvSpPr>
        <p:spPr>
          <a:xfrm>
            <a:off x="396384" y="2359149"/>
            <a:ext cx="926001" cy="307777"/>
          </a:xfrm>
          <a:prstGeom prst="rect">
            <a:avLst/>
          </a:prstGeom>
          <a:noFill/>
        </p:spPr>
        <p:txBody>
          <a:bodyPr wrap="square" rtlCol="0">
            <a:spAutoFit/>
          </a:bodyPr>
          <a:lstStyle/>
          <a:p>
            <a:r>
              <a:rPr lang="zh-CN" altLang="en-US" sz="1400" dirty="0" smtClean="0"/>
              <a:t>（美元）</a:t>
            </a:r>
            <a:endParaRPr lang="zh-CN" altLang="en-US" sz="1400" dirty="0"/>
          </a:p>
        </p:txBody>
      </p:sp>
      <p:sp>
        <p:nvSpPr>
          <p:cNvPr id="5" name="上弧形箭头 4"/>
          <p:cNvSpPr/>
          <p:nvPr/>
        </p:nvSpPr>
        <p:spPr>
          <a:xfrm rot="3796331">
            <a:off x="1867988" y="4328397"/>
            <a:ext cx="1234351" cy="310347"/>
          </a:xfrm>
          <a:prstGeom prst="curved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TextBox 11"/>
          <p:cNvSpPr txBox="1"/>
          <p:nvPr/>
        </p:nvSpPr>
        <p:spPr>
          <a:xfrm>
            <a:off x="2068993" y="3712690"/>
            <a:ext cx="926001" cy="307777"/>
          </a:xfrm>
          <a:prstGeom prst="rect">
            <a:avLst/>
          </a:prstGeom>
          <a:noFill/>
        </p:spPr>
        <p:txBody>
          <a:bodyPr wrap="square" rtlCol="0">
            <a:spAutoFit/>
          </a:bodyPr>
          <a:lstStyle/>
          <a:p>
            <a:r>
              <a:rPr lang="zh-CN" altLang="en-US" sz="1400" b="1" dirty="0" smtClean="0"/>
              <a:t>约</a:t>
            </a:r>
            <a:r>
              <a:rPr lang="en-US" altLang="zh-CN" sz="1400" b="1" dirty="0" smtClean="0">
                <a:solidFill>
                  <a:srgbClr val="FF0000"/>
                </a:solidFill>
              </a:rPr>
              <a:t>53</a:t>
            </a:r>
            <a:r>
              <a:rPr lang="zh-CN" altLang="en-US" sz="1400" b="1" dirty="0" smtClean="0"/>
              <a:t>倍</a:t>
            </a:r>
            <a:endParaRPr lang="zh-CN" altLang="en-US" sz="1400" b="1" dirty="0"/>
          </a:p>
        </p:txBody>
      </p:sp>
      <p:sp>
        <p:nvSpPr>
          <p:cNvPr id="13" name="上弧形箭头 12"/>
          <p:cNvSpPr/>
          <p:nvPr/>
        </p:nvSpPr>
        <p:spPr>
          <a:xfrm rot="4228340">
            <a:off x="3550974" y="3551339"/>
            <a:ext cx="2175743" cy="389527"/>
          </a:xfrm>
          <a:prstGeom prst="curved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TextBox 13"/>
          <p:cNvSpPr txBox="1"/>
          <p:nvPr/>
        </p:nvSpPr>
        <p:spPr>
          <a:xfrm>
            <a:off x="4165924" y="2555428"/>
            <a:ext cx="721502" cy="307777"/>
          </a:xfrm>
          <a:prstGeom prst="rect">
            <a:avLst/>
          </a:prstGeom>
          <a:noFill/>
        </p:spPr>
        <p:txBody>
          <a:bodyPr wrap="square" rtlCol="0">
            <a:spAutoFit/>
          </a:bodyPr>
          <a:lstStyle/>
          <a:p>
            <a:r>
              <a:rPr lang="zh-CN" altLang="en-US" sz="1400" b="1" dirty="0" smtClean="0"/>
              <a:t>约</a:t>
            </a:r>
            <a:r>
              <a:rPr lang="en-US" altLang="zh-CN" sz="1400" b="1" dirty="0" smtClean="0">
                <a:solidFill>
                  <a:srgbClr val="FF0000"/>
                </a:solidFill>
              </a:rPr>
              <a:t>6</a:t>
            </a:r>
            <a:r>
              <a:rPr lang="zh-CN" altLang="en-US" sz="1400" b="1" dirty="0" smtClean="0"/>
              <a:t>倍</a:t>
            </a:r>
            <a:endParaRPr lang="zh-CN" altLang="en-US" sz="1400" b="1" dirty="0"/>
          </a:p>
        </p:txBody>
      </p:sp>
      <p:sp>
        <p:nvSpPr>
          <p:cNvPr id="15" name="内容占位符 2"/>
          <p:cNvSpPr txBox="1"/>
          <p:nvPr/>
        </p:nvSpPr>
        <p:spPr>
          <a:xfrm>
            <a:off x="6156176" y="2287141"/>
            <a:ext cx="2808312" cy="3466653"/>
          </a:xfrm>
          <a:prstGeom prst="rect">
            <a:avLst/>
          </a:prstGeom>
          <a:ln w="31750">
            <a:solidFill>
              <a:schemeClr val="tx1"/>
            </a:solidFill>
            <a:prstDash val="dash"/>
          </a:ln>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altLang="zh-CN" sz="2000" dirty="0" smtClean="0"/>
              <a:t>90</a:t>
            </a:r>
            <a:r>
              <a:rPr lang="zh-CN" altLang="en-US" sz="2000" dirty="0" smtClean="0"/>
              <a:t>年代初，美国与中国的劳动力价格相差</a:t>
            </a:r>
            <a:r>
              <a:rPr lang="en-US" altLang="zh-CN" sz="2000" dirty="0" smtClean="0">
                <a:solidFill>
                  <a:srgbClr val="FF0000"/>
                </a:solidFill>
              </a:rPr>
              <a:t>53</a:t>
            </a:r>
            <a:r>
              <a:rPr lang="zh-CN" altLang="en-US" sz="2000" dirty="0" smtClean="0">
                <a:solidFill>
                  <a:srgbClr val="FF0000"/>
                </a:solidFill>
              </a:rPr>
              <a:t>倍</a:t>
            </a:r>
            <a:r>
              <a:rPr lang="zh-CN" altLang="en-US" sz="2000" dirty="0" smtClean="0"/>
              <a:t>左右，目前这一差距已经缩小到</a:t>
            </a:r>
            <a:r>
              <a:rPr lang="en-US" altLang="zh-CN" sz="2000" dirty="0" smtClean="0">
                <a:solidFill>
                  <a:srgbClr val="FF0000"/>
                </a:solidFill>
              </a:rPr>
              <a:t>6</a:t>
            </a:r>
            <a:r>
              <a:rPr lang="zh-CN" altLang="en-US" sz="2000" dirty="0" smtClean="0">
                <a:solidFill>
                  <a:srgbClr val="FF0000"/>
                </a:solidFill>
              </a:rPr>
              <a:t>倍</a:t>
            </a:r>
            <a:r>
              <a:rPr lang="zh-CN" altLang="en-US" sz="2000" dirty="0" smtClean="0"/>
              <a:t>左右，如果再</a:t>
            </a:r>
            <a:r>
              <a:rPr lang="zh-CN" altLang="en-US" sz="2000" dirty="0" smtClean="0">
                <a:latin typeface="+mj-ea"/>
              </a:rPr>
              <a:t>考虑包括运输</a:t>
            </a:r>
            <a:r>
              <a:rPr lang="zh-CN" altLang="en-US" sz="2000" dirty="0">
                <a:latin typeface="+mj-ea"/>
              </a:rPr>
              <a:t>、</a:t>
            </a:r>
            <a:r>
              <a:rPr lang="zh-CN" altLang="en-US" sz="2000" dirty="0" smtClean="0">
                <a:latin typeface="+mj-ea"/>
              </a:rPr>
              <a:t>土地等制造业</a:t>
            </a:r>
            <a:r>
              <a:rPr lang="zh-CN" altLang="en-US" sz="2000" dirty="0">
                <a:latin typeface="+mj-ea"/>
              </a:rPr>
              <a:t>综合成本，实际生产成本</a:t>
            </a:r>
            <a:r>
              <a:rPr lang="zh-CN" altLang="en-US" sz="2000" dirty="0" smtClean="0">
                <a:latin typeface="+mj-ea"/>
              </a:rPr>
              <a:t>差距其实已经缩小</a:t>
            </a:r>
            <a:r>
              <a:rPr lang="zh-CN" altLang="en-US" sz="2000" dirty="0">
                <a:latin typeface="+mj-ea"/>
              </a:rPr>
              <a:t>到</a:t>
            </a:r>
            <a:r>
              <a:rPr lang="en-US" altLang="zh-CN" sz="2000" dirty="0">
                <a:solidFill>
                  <a:srgbClr val="FF0000"/>
                </a:solidFill>
                <a:latin typeface="+mj-ea"/>
              </a:rPr>
              <a:t>2</a:t>
            </a:r>
            <a:r>
              <a:rPr lang="zh-CN" altLang="en-US" sz="2000" dirty="0" smtClean="0">
                <a:solidFill>
                  <a:srgbClr val="FF0000"/>
                </a:solidFill>
                <a:latin typeface="+mj-ea"/>
              </a:rPr>
              <a:t>倍</a:t>
            </a:r>
            <a:r>
              <a:rPr lang="zh-CN" altLang="en-US" sz="2000" dirty="0" smtClean="0">
                <a:latin typeface="+mj-ea"/>
              </a:rPr>
              <a:t>左右。</a:t>
            </a:r>
            <a:r>
              <a:rPr lang="zh-CN" altLang="en-US" sz="2000" b="1" dirty="0" smtClean="0">
                <a:latin typeface="+mj-ea"/>
              </a:rPr>
              <a:t>中国生产成本优势的消失就是造成“招商引资”没落的根本原因。</a:t>
            </a:r>
            <a:endParaRPr lang="zh-CN" altLang="en-US" sz="2000" b="1" dirty="0"/>
          </a:p>
        </p:txBody>
      </p:sp>
      <p:sp>
        <p:nvSpPr>
          <p:cNvPr id="18" name="TextBox 17"/>
          <p:cNvSpPr txBox="1"/>
          <p:nvPr/>
        </p:nvSpPr>
        <p:spPr>
          <a:xfrm>
            <a:off x="1516937" y="5887541"/>
            <a:ext cx="3348372" cy="338554"/>
          </a:xfrm>
          <a:prstGeom prst="rect">
            <a:avLst/>
          </a:prstGeom>
          <a:noFill/>
        </p:spPr>
        <p:txBody>
          <a:bodyPr wrap="square" rtlCol="0">
            <a:spAutoFit/>
          </a:bodyPr>
          <a:lstStyle/>
          <a:p>
            <a:pPr algn="ctr"/>
            <a:r>
              <a:rPr lang="zh-CN" altLang="en-US" sz="1600" dirty="0" smtClean="0"/>
              <a:t>美国与中国劳动力价格的比较</a:t>
            </a:r>
            <a:endParaRPr lang="zh-CN" altLang="en-US" sz="1600" dirty="0"/>
          </a:p>
        </p:txBody>
      </p:sp>
      <p:sp>
        <p:nvSpPr>
          <p:cNvPr id="4" name="灯片编号占位符 3"/>
          <p:cNvSpPr>
            <a:spLocks noGrp="1"/>
          </p:cNvSpPr>
          <p:nvPr>
            <p:ph type="sldNum" sz="quarter" idx="12"/>
          </p:nvPr>
        </p:nvSpPr>
        <p:spPr/>
        <p:txBody>
          <a:bodyPr/>
          <a:lstStyle/>
          <a:p>
            <a:fld id="{0C913308-F349-4B6D-A68A-DD1791B4A57B}" type="slidenum">
              <a:rPr lang="zh-CN" altLang="en-US" smtClean="0"/>
              <a:t>8</a:t>
            </a:fld>
            <a:endParaRPr lang="zh-CN"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69776"/>
            <a:ext cx="8229600" cy="1143000"/>
          </a:xfrm>
        </p:spPr>
        <p:txBody>
          <a:bodyPr>
            <a:normAutofit/>
          </a:bodyPr>
          <a:lstStyle/>
          <a:p>
            <a:pPr marL="342900" indent="-342900" algn="l">
              <a:buFont typeface="Arial" panose="020B0604020202020204" pitchFamily="34" charset="0"/>
              <a:buChar char="•"/>
            </a:pPr>
            <a:r>
              <a:rPr lang="zh-CN" altLang="en-US" sz="2400" dirty="0" smtClean="0"/>
              <a:t>其它原因：</a:t>
            </a:r>
            <a:endParaRPr lang="zh-CN" altLang="en-US" sz="2400" dirty="0"/>
          </a:p>
        </p:txBody>
      </p:sp>
      <p:sp>
        <p:nvSpPr>
          <p:cNvPr id="3" name="内容占位符 2"/>
          <p:cNvSpPr>
            <a:spLocks noGrp="1"/>
          </p:cNvSpPr>
          <p:nvPr>
            <p:ph idx="1"/>
          </p:nvPr>
        </p:nvSpPr>
        <p:spPr>
          <a:xfrm>
            <a:off x="529208" y="1672208"/>
            <a:ext cx="8075240" cy="3773016"/>
          </a:xfrm>
          <a:solidFill>
            <a:schemeClr val="accent6">
              <a:lumMod val="40000"/>
              <a:lumOff val="60000"/>
            </a:schemeClr>
          </a:solidFill>
        </p:spPr>
        <p:txBody>
          <a:bodyPr>
            <a:normAutofit/>
          </a:bodyPr>
          <a:lstStyle/>
          <a:p>
            <a:pPr marL="457200" indent="-457200">
              <a:lnSpc>
                <a:spcPct val="150000"/>
              </a:lnSpc>
              <a:buFont typeface="+mj-lt"/>
              <a:buAutoNum type="alphaLcPeriod"/>
            </a:pPr>
            <a:r>
              <a:rPr lang="zh-CN" altLang="en-US" sz="2000" dirty="0" smtClean="0"/>
              <a:t>政府</a:t>
            </a:r>
            <a:r>
              <a:rPr lang="zh-CN" altLang="en-US" sz="2000" dirty="0"/>
              <a:t>在“招商引资” 上</a:t>
            </a:r>
            <a:r>
              <a:rPr lang="zh-CN" altLang="en-US" sz="2000" dirty="0" smtClean="0"/>
              <a:t>的各项优惠政策力度下降；</a:t>
            </a:r>
            <a:endParaRPr lang="en-US" altLang="zh-CN" sz="2000" dirty="0" smtClean="0"/>
          </a:p>
          <a:p>
            <a:pPr marL="457200" indent="-457200">
              <a:lnSpc>
                <a:spcPct val="150000"/>
              </a:lnSpc>
              <a:buFont typeface="+mj-lt"/>
              <a:buAutoNum type="alphaLcPeriod"/>
            </a:pPr>
            <a:r>
              <a:rPr lang="zh-CN" altLang="en-US" sz="2000" dirty="0" smtClean="0"/>
              <a:t>地方政府过度依赖“土地财政”，减少了对工业项目的扶持；</a:t>
            </a:r>
            <a:endParaRPr lang="en-US" altLang="zh-CN" sz="2000" dirty="0" smtClean="0"/>
          </a:p>
          <a:p>
            <a:pPr marL="457200" indent="-457200">
              <a:lnSpc>
                <a:spcPct val="150000"/>
              </a:lnSpc>
              <a:buFont typeface="+mj-lt"/>
              <a:buAutoNum type="alphaLcPeriod"/>
            </a:pPr>
            <a:r>
              <a:rPr lang="zh-CN" altLang="en-US" sz="2000" dirty="0" smtClean="0"/>
              <a:t>“招商引资”的结果是</a:t>
            </a:r>
            <a:r>
              <a:rPr lang="zh-CN" altLang="en-US" sz="2000" dirty="0"/>
              <a:t>工业基础以中低端为主，</a:t>
            </a:r>
            <a:r>
              <a:rPr lang="zh-CN" altLang="en-US" sz="2000" dirty="0" smtClean="0"/>
              <a:t>高端</a:t>
            </a:r>
            <a:r>
              <a:rPr lang="zh-CN" altLang="en-US" sz="2000" dirty="0"/>
              <a:t>制造业缺失</a:t>
            </a:r>
            <a:r>
              <a:rPr lang="zh-CN" altLang="en-US" sz="2000" dirty="0" smtClean="0"/>
              <a:t>，造成外商投资企业对于成本变动的敏感度过高；</a:t>
            </a:r>
            <a:endParaRPr lang="en-US" altLang="zh-CN" sz="2000" dirty="0" smtClean="0"/>
          </a:p>
          <a:p>
            <a:pPr marL="457200" indent="-457200">
              <a:lnSpc>
                <a:spcPct val="150000"/>
              </a:lnSpc>
              <a:buFont typeface="+mj-lt"/>
              <a:buAutoNum type="alphaLcPeriod"/>
            </a:pPr>
            <a:r>
              <a:rPr lang="zh-CN" altLang="en-US" sz="2000" dirty="0" smtClean="0"/>
              <a:t>垄断利润使得外资企业缺乏产业升级的动力；</a:t>
            </a:r>
            <a:endParaRPr lang="en-US" altLang="zh-CN" sz="2000" dirty="0" smtClean="0"/>
          </a:p>
          <a:p>
            <a:pPr marL="457200" indent="-457200">
              <a:lnSpc>
                <a:spcPct val="150000"/>
              </a:lnSpc>
              <a:buFont typeface="+mj-lt"/>
              <a:buAutoNum type="alphaLcPeriod"/>
            </a:pPr>
            <a:r>
              <a:rPr lang="zh-CN" altLang="en-US" sz="2000" dirty="0" smtClean="0"/>
              <a:t>缺乏一流的职业经理人队伍；</a:t>
            </a:r>
            <a:endParaRPr lang="en-US" altLang="zh-CN" sz="2000" dirty="0" smtClean="0"/>
          </a:p>
          <a:p>
            <a:pPr marL="457200" indent="-457200">
              <a:lnSpc>
                <a:spcPct val="150000"/>
              </a:lnSpc>
              <a:buFont typeface="+mj-lt"/>
              <a:buAutoNum type="alphaLcPeriod"/>
            </a:pPr>
            <a:r>
              <a:rPr lang="zh-CN" altLang="en-US" sz="2000" dirty="0" smtClean="0"/>
              <a:t>招商引资初期吸引外资的国内市场形势已经发生了结构性变化。</a:t>
            </a:r>
            <a:endParaRPr lang="zh-CN" altLang="en-US" sz="2000" dirty="0"/>
          </a:p>
        </p:txBody>
      </p:sp>
      <p:sp>
        <p:nvSpPr>
          <p:cNvPr id="4" name="灯片编号占位符 3"/>
          <p:cNvSpPr>
            <a:spLocks noGrp="1"/>
          </p:cNvSpPr>
          <p:nvPr>
            <p:ph type="sldNum" sz="quarter" idx="12"/>
          </p:nvPr>
        </p:nvSpPr>
        <p:spPr/>
        <p:txBody>
          <a:bodyPr/>
          <a:lstStyle/>
          <a:p>
            <a:fld id="{0C913308-F349-4B6D-A68A-DD1791B4A57B}" type="slidenum">
              <a:rPr lang="zh-CN" altLang="en-US" smtClean="0"/>
              <a:t>9</a:t>
            </a:fld>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p:cNvSpPr/>
          <p:nvPr/>
        </p:nvSpPr>
        <p:spPr>
          <a:xfrm rot="2882231">
            <a:off x="2488579" y="-641172"/>
            <a:ext cx="3229155" cy="6163197"/>
          </a:xfrm>
          <a:prstGeom prst="diamond">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内容占位符 2"/>
          <p:cNvSpPr>
            <a:spLocks noGrp="1"/>
          </p:cNvSpPr>
          <p:nvPr>
            <p:ph idx="1"/>
          </p:nvPr>
        </p:nvSpPr>
        <p:spPr>
          <a:xfrm>
            <a:off x="827584" y="620688"/>
            <a:ext cx="7416823" cy="3960440"/>
          </a:xfrm>
          <a:noFill/>
        </p:spPr>
        <p:txBody>
          <a:bodyPr>
            <a:noAutofit/>
          </a:bodyPr>
          <a:lstStyle/>
          <a:p>
            <a:pPr marL="0" indent="0">
              <a:lnSpc>
                <a:spcPct val="150000"/>
              </a:lnSpc>
              <a:buNone/>
            </a:pPr>
            <a:r>
              <a:rPr lang="zh-CN" altLang="en-US" sz="2000" dirty="0" smtClean="0"/>
              <a:t>         如果把我国经济比作一艘航船，</a:t>
            </a:r>
            <a:r>
              <a:rPr lang="zh-CN" altLang="en-US" sz="2000" dirty="0"/>
              <a:t>那么“招商引资” 政策</a:t>
            </a:r>
            <a:r>
              <a:rPr lang="zh-CN" altLang="en-US" sz="2000" dirty="0" smtClean="0"/>
              <a:t>就是航船上的风帆，牵引着我国经济乘风破浪、奋勇向前三十年。然而，随着我国经济的发展和世界格局的演变</a:t>
            </a:r>
            <a:r>
              <a:rPr lang="zh-CN" altLang="en-US" sz="2000" dirty="0"/>
              <a:t>，</a:t>
            </a:r>
            <a:r>
              <a:rPr lang="zh-CN" altLang="en-US" sz="2000" b="1" dirty="0"/>
              <a:t>“招商引资” 这</a:t>
            </a:r>
            <a:r>
              <a:rPr lang="zh-CN" altLang="en-US" sz="2000" b="1" dirty="0" smtClean="0"/>
              <a:t>面风帆已经尽显疲态，其动力大不如前</a:t>
            </a:r>
            <a:r>
              <a:rPr lang="zh-CN" altLang="en-US" sz="2000" dirty="0" smtClean="0"/>
              <a:t>。            </a:t>
            </a:r>
            <a:endParaRPr lang="en-US" altLang="zh-CN" sz="2000" dirty="0" smtClean="0"/>
          </a:p>
          <a:p>
            <a:pPr marL="0" indent="0">
              <a:lnSpc>
                <a:spcPct val="150000"/>
              </a:lnSpc>
              <a:buNone/>
            </a:pPr>
            <a:r>
              <a:rPr lang="en-US" altLang="zh-CN" sz="2000" dirty="0"/>
              <a:t> </a:t>
            </a:r>
            <a:r>
              <a:rPr lang="en-US" altLang="zh-CN" sz="2000" dirty="0" smtClean="0"/>
              <a:t>        </a:t>
            </a:r>
            <a:r>
              <a:rPr lang="zh-CN" altLang="en-US" sz="2000" dirty="0"/>
              <a:t>伴随</a:t>
            </a:r>
            <a:r>
              <a:rPr lang="zh-CN" altLang="en-US" sz="2000" dirty="0" smtClean="0"/>
              <a:t>国家“一带一路”新国策和</a:t>
            </a:r>
            <a:r>
              <a:rPr lang="en-US" altLang="zh-CN" sz="2000" dirty="0" smtClean="0"/>
              <a:t>《</a:t>
            </a:r>
            <a:r>
              <a:rPr lang="zh-CN" altLang="en-US" sz="2000" dirty="0" smtClean="0"/>
              <a:t>中国制造</a:t>
            </a:r>
            <a:r>
              <a:rPr lang="en-US" altLang="zh-CN" sz="2000" dirty="0" smtClean="0"/>
              <a:t>2025》</a:t>
            </a:r>
            <a:r>
              <a:rPr lang="zh-CN" altLang="en-US" sz="2000" dirty="0" smtClean="0"/>
              <a:t>新战略的提出，尤其在对中国制造业的牵引和拉动方面，“招商引资”政策更是</a:t>
            </a:r>
            <a:r>
              <a:rPr lang="zh-CN" altLang="en-US" sz="2000" dirty="0" smtClean="0">
                <a:latin typeface="+mj-ea"/>
              </a:rPr>
              <a:t>无可奈何花落去。</a:t>
            </a:r>
            <a:r>
              <a:rPr lang="zh-CN" altLang="en-US" sz="2000" b="1" dirty="0" smtClean="0">
                <a:latin typeface="+mj-ea"/>
              </a:rPr>
              <a:t>未来十年，中国制造</a:t>
            </a:r>
            <a:r>
              <a:rPr lang="en-US" altLang="zh-CN" sz="2000" b="1" dirty="0" smtClean="0">
                <a:latin typeface="+mj-ea"/>
              </a:rPr>
              <a:t>2025</a:t>
            </a:r>
            <a:r>
              <a:rPr lang="zh-CN" altLang="en-US" sz="2000" b="1" dirty="0" smtClean="0">
                <a:latin typeface="+mj-ea"/>
              </a:rPr>
              <a:t>需要新思维，中国经济需要新动力！</a:t>
            </a:r>
            <a:endParaRPr lang="zh-CN" altLang="en-US" sz="2000" b="1" dirty="0"/>
          </a:p>
        </p:txBody>
      </p:sp>
      <p:sp>
        <p:nvSpPr>
          <p:cNvPr id="4" name="灯片编号占位符 3"/>
          <p:cNvSpPr>
            <a:spLocks noGrp="1"/>
          </p:cNvSpPr>
          <p:nvPr>
            <p:ph type="sldNum" sz="quarter" idx="12"/>
          </p:nvPr>
        </p:nvSpPr>
        <p:spPr/>
        <p:txBody>
          <a:bodyPr/>
          <a:lstStyle/>
          <a:p>
            <a:fld id="{0C913308-F349-4B6D-A68A-DD1791B4A57B}" type="slidenum">
              <a:rPr lang="zh-CN" altLang="en-US" smtClean="0"/>
              <a:t>10</a:t>
            </a:fld>
            <a:endParaRPr lang="zh-CN" altLang="en-US"/>
          </a:p>
        </p:txBody>
      </p:sp>
      <p:pic>
        <p:nvPicPr>
          <p:cNvPr id="6" name="图片 5" descr="C:\Users\123\Desktop\小编工作\卡车图片\豪华游艇.png豪华游艇"/>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707904" y="4096385"/>
            <a:ext cx="4536504" cy="234378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3076" y="0"/>
            <a:ext cx="9137847" cy="6858000"/>
          </a:xfrm>
          <a:prstGeom prst="rect">
            <a:avLst/>
          </a:prstGeom>
        </p:spPr>
      </p:pic>
      <p:sp>
        <p:nvSpPr>
          <p:cNvPr id="2" name="矩形 4"/>
          <p:cNvSpPr>
            <a:spLocks noChangeArrowheads="1"/>
          </p:cNvSpPr>
          <p:nvPr/>
        </p:nvSpPr>
        <p:spPr bwMode="auto">
          <a:xfrm>
            <a:off x="4822825" y="4580890"/>
            <a:ext cx="4321175" cy="2263140"/>
          </a:xfrm>
          <a:prstGeom prst="rect">
            <a:avLst/>
          </a:prstGeom>
          <a:solidFill>
            <a:srgbClr val="EE3636">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316" name="矩形 5"/>
          <p:cNvSpPr>
            <a:spLocks noChangeArrowheads="1"/>
          </p:cNvSpPr>
          <p:nvPr/>
        </p:nvSpPr>
        <p:spPr bwMode="auto">
          <a:xfrm>
            <a:off x="0" y="2132965"/>
            <a:ext cx="5723890" cy="3020695"/>
          </a:xfrm>
          <a:prstGeom prst="rect">
            <a:avLst/>
          </a:prstGeom>
          <a:solidFill>
            <a:srgbClr val="F49022">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318" name="矩形 9"/>
          <p:cNvSpPr>
            <a:spLocks noChangeArrowheads="1"/>
          </p:cNvSpPr>
          <p:nvPr/>
        </p:nvSpPr>
        <p:spPr bwMode="auto">
          <a:xfrm>
            <a:off x="6084168" y="5518973"/>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第二部分</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19" name="TextBox 11"/>
          <p:cNvSpPr>
            <a:spLocks noChangeArrowheads="1"/>
          </p:cNvSpPr>
          <p:nvPr/>
        </p:nvSpPr>
        <p:spPr bwMode="auto">
          <a:xfrm>
            <a:off x="107504" y="2828682"/>
            <a:ext cx="547260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“引资购商”的</a:t>
            </a:r>
            <a:endParaRPr lang="en-US" altLang="zh-CN"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必要性、可行性和紧迫性</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灯片编号占位符 2"/>
          <p:cNvSpPr>
            <a:spLocks noGrp="1"/>
          </p:cNvSpPr>
          <p:nvPr>
            <p:ph type="sldNum" sz="quarter" idx="12"/>
          </p:nvPr>
        </p:nvSpPr>
        <p:spPr/>
        <p:txBody>
          <a:bodyPr/>
          <a:lstStyle/>
          <a:p>
            <a:pPr>
              <a:defRPr/>
            </a:pPr>
            <a:fld id="{D3A9C3A5-FEB3-4C6B-B00A-F3F971F46418}" type="slidenum">
              <a:rPr lang="zh-CN" altLang="en-US" smtClean="0"/>
              <a:t>11</a:t>
            </a:fld>
            <a:endParaRPr lang="zh-CN" altLang="en-US" sz="1800">
              <a:solidFill>
                <a:schemeClr val="tx1"/>
              </a:solidFill>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318"/>
                                        </p:tgtEl>
                                        <p:attrNameLst>
                                          <p:attrName>style.visibility</p:attrName>
                                        </p:attrNameLst>
                                      </p:cBhvr>
                                      <p:to>
                                        <p:strVal val="visible"/>
                                      </p:to>
                                    </p:set>
                                    <p:anim calcmode="lin" valueType="num">
                                      <p:cBhvr>
                                        <p:cTn id="7" dur="500" fill="hold"/>
                                        <p:tgtEl>
                                          <p:spTgt spid="133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18"/>
                                        </p:tgtEl>
                                        <p:attrNameLst>
                                          <p:attrName>ppt_y</p:attrName>
                                        </p:attrNameLst>
                                      </p:cBhvr>
                                      <p:tavLst>
                                        <p:tav tm="0">
                                          <p:val>
                                            <p:strVal val="#ppt_y"/>
                                          </p:val>
                                        </p:tav>
                                        <p:tav tm="100000">
                                          <p:val>
                                            <p:strVal val="#ppt_y"/>
                                          </p:val>
                                        </p:tav>
                                      </p:tavLst>
                                    </p:anim>
                                    <p:anim calcmode="lin" valueType="num">
                                      <p:cBhvr>
                                        <p:cTn id="9" dur="500" fill="hold"/>
                                        <p:tgtEl>
                                          <p:spTgt spid="133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18"/>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13318"/>
                                        </p:tgtEl>
                                      </p:cBhvr>
                                    </p:animEffect>
                                  </p:childTnLst>
                                </p:cTn>
                              </p:par>
                            </p:childTnLst>
                          </p:cTn>
                        </p:par>
                        <p:par>
                          <p:cTn id="12" fill="hold">
                            <p:stCondLst>
                              <p:cond delay="649"/>
                            </p:stCondLst>
                            <p:childTnLst>
                              <p:par>
                                <p:cTn id="13" presetID="22" presetClass="entr" presetSubtype="8" fill="hold" grpId="0" nodeType="afterEffect">
                                  <p:stCondLst>
                                    <p:cond delay="0"/>
                                  </p:stCondLst>
                                  <p:childTnLst>
                                    <p:set>
                                      <p:cBhvr>
                                        <p:cTn id="14" dur="1" fill="hold">
                                          <p:stCondLst>
                                            <p:cond delay="0"/>
                                          </p:stCondLst>
                                        </p:cTn>
                                        <p:tgtEl>
                                          <p:spTgt spid="13319"/>
                                        </p:tgtEl>
                                        <p:attrNameLst>
                                          <p:attrName>style.visibility</p:attrName>
                                        </p:attrNameLst>
                                      </p:cBhvr>
                                      <p:to>
                                        <p:strVal val="visible"/>
                                      </p:to>
                                    </p:set>
                                    <p:animEffect>
                                      <p:cBhvr>
                                        <p:cTn id="15" dur="900"/>
                                        <p:tgtEl>
                                          <p:spTgt spid="13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bldLvl="0" autoUpdateAnimBg="0"/>
      <p:bldP spid="13319"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5796136" y="3356992"/>
            <a:ext cx="2376264" cy="2232248"/>
          </a:xfrm>
          <a:prstGeom prst="ellipse">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331640" y="1916832"/>
            <a:ext cx="3960440" cy="3600400"/>
          </a:xfrm>
          <a:prstGeom prst="ellipse">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539552" y="260648"/>
            <a:ext cx="8064896" cy="1143000"/>
          </a:xfrm>
        </p:spPr>
        <p:txBody>
          <a:bodyPr>
            <a:normAutofit/>
          </a:bodyPr>
          <a:lstStyle/>
          <a:p>
            <a:pPr algn="l"/>
            <a:r>
              <a:rPr lang="zh-CN" altLang="en-US" sz="2800" b="1" dirty="0" smtClean="0"/>
              <a:t>什么是“引资购商”</a:t>
            </a:r>
            <a:endParaRPr lang="zh-CN" altLang="en-US" sz="2800" b="1" dirty="0"/>
          </a:p>
        </p:txBody>
      </p:sp>
      <p:sp>
        <p:nvSpPr>
          <p:cNvPr id="3" name="内容占位符 2"/>
          <p:cNvSpPr>
            <a:spLocks noGrp="1"/>
          </p:cNvSpPr>
          <p:nvPr>
            <p:ph idx="1"/>
          </p:nvPr>
        </p:nvSpPr>
        <p:spPr>
          <a:xfrm>
            <a:off x="611560" y="1772816"/>
            <a:ext cx="7992888" cy="4104456"/>
          </a:xfrm>
        </p:spPr>
        <p:txBody>
          <a:bodyPr>
            <a:noAutofit/>
          </a:bodyPr>
          <a:lstStyle/>
          <a:p>
            <a:pPr>
              <a:lnSpc>
                <a:spcPct val="150000"/>
              </a:lnSpc>
            </a:pPr>
            <a:r>
              <a:rPr lang="zh-CN" altLang="zh-CN" sz="2000" b="1" dirty="0" smtClean="0"/>
              <a:t>“引资购商”</a:t>
            </a:r>
            <a:r>
              <a:rPr lang="zh-CN" altLang="zh-CN" sz="2000" b="1" dirty="0"/>
              <a:t>是替代招商引资的升级战略，是指在政府的引导下，募集多方资本构建产业基金等资本容器，聚焦经济支柱产业和新兴战略产业，选择处于国际先进乃至顶尖水平的国外制造企业作为目标，发起控股并购或整体并购</a:t>
            </a:r>
            <a:r>
              <a:rPr lang="zh-CN" altLang="zh-CN" sz="2000" b="1" dirty="0" smtClean="0"/>
              <a:t>。</a:t>
            </a:r>
            <a:endParaRPr lang="en-US" altLang="zh-CN" sz="2000" b="1" dirty="0" smtClean="0"/>
          </a:p>
          <a:p>
            <a:pPr>
              <a:lnSpc>
                <a:spcPct val="150000"/>
              </a:lnSpc>
              <a:spcBef>
                <a:spcPts val="1200"/>
              </a:spcBef>
            </a:pPr>
            <a:r>
              <a:rPr lang="zh-CN" altLang="zh-CN" sz="2000" b="1" dirty="0" smtClean="0"/>
              <a:t>将</a:t>
            </a:r>
            <a:r>
              <a:rPr lang="zh-CN" altLang="zh-CN" sz="2000" b="1" dirty="0"/>
              <a:t>零配件和总装制造逐步复制至中国，挟世界顶级品牌和技术以及中国制造成本优势，不仅占据中国市场的主场优势，而且进一步提升国际市场的领导地位，进而夺得全球市场的行业定价权与规则制定权，最终形成政府、投资者、企业和劳动者多方共赢的局面。</a:t>
            </a:r>
            <a:endParaRPr lang="zh-CN" altLang="en-US" sz="2000" b="1" dirty="0"/>
          </a:p>
        </p:txBody>
      </p:sp>
      <p:sp>
        <p:nvSpPr>
          <p:cNvPr id="5" name="矩形 3"/>
          <p:cNvSpPr>
            <a:spLocks noChangeArrowheads="1"/>
          </p:cNvSpPr>
          <p:nvPr/>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t>12</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18" name="矩形 6"/>
          <p:cNvSpPr>
            <a:spLocks noChangeArrowheads="1"/>
          </p:cNvSpPr>
          <p:nvPr/>
        </p:nvSpPr>
        <p:spPr bwMode="auto">
          <a:xfrm>
            <a:off x="0" y="6684646"/>
            <a:ext cx="2266950" cy="173354"/>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19" name="矩形 7"/>
          <p:cNvSpPr>
            <a:spLocks noChangeArrowheads="1"/>
          </p:cNvSpPr>
          <p:nvPr/>
        </p:nvSpPr>
        <p:spPr bwMode="auto">
          <a:xfrm>
            <a:off x="2266950" y="6684646"/>
            <a:ext cx="2305050" cy="173354"/>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20" name="矩形 8"/>
          <p:cNvSpPr>
            <a:spLocks noChangeArrowheads="1"/>
          </p:cNvSpPr>
          <p:nvPr/>
        </p:nvSpPr>
        <p:spPr bwMode="auto">
          <a:xfrm>
            <a:off x="4572000" y="6684646"/>
            <a:ext cx="2266950" cy="173354"/>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21" name="矩形 9"/>
          <p:cNvSpPr>
            <a:spLocks noChangeArrowheads="1"/>
          </p:cNvSpPr>
          <p:nvPr/>
        </p:nvSpPr>
        <p:spPr bwMode="auto">
          <a:xfrm>
            <a:off x="6838950" y="6684646"/>
            <a:ext cx="2305050" cy="173354"/>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27661" name="组合 14"/>
          <p:cNvGrpSpPr/>
          <p:nvPr/>
        </p:nvGrpSpPr>
        <p:grpSpPr bwMode="auto">
          <a:xfrm>
            <a:off x="327845" y="1844824"/>
            <a:ext cx="4028131" cy="1407061"/>
            <a:chOff x="-83245" y="-119818"/>
            <a:chExt cx="3811400" cy="1170643"/>
          </a:xfrm>
        </p:grpSpPr>
        <p:sp>
          <p:nvSpPr>
            <p:cNvPr id="38935" name="矩形 15"/>
            <p:cNvSpPr>
              <a:spLocks noChangeArrowheads="1"/>
            </p:cNvSpPr>
            <p:nvPr/>
          </p:nvSpPr>
          <p:spPr bwMode="auto">
            <a:xfrm>
              <a:off x="-4084" y="-59909"/>
              <a:ext cx="358757" cy="229911"/>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36" name="TextBox 16"/>
            <p:cNvSpPr>
              <a:spLocks noChangeArrowheads="1"/>
            </p:cNvSpPr>
            <p:nvPr/>
          </p:nvSpPr>
          <p:spPr bwMode="auto">
            <a:xfrm>
              <a:off x="-83245" y="359454"/>
              <a:ext cx="3811400" cy="691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dirty="0">
                  <a:latin typeface="方正兰亭粗黑_GBK" charset="-122"/>
                  <a:sym typeface="宋体" panose="02010600030101010101" pitchFamily="2" charset="-122"/>
                </a:rPr>
                <a:t>“招商引资” 是政府主导下的行政行为</a:t>
              </a:r>
            </a:p>
            <a:p>
              <a:pPr>
                <a:lnSpc>
                  <a:spcPct val="150000"/>
                </a:lnSpc>
              </a:pPr>
              <a:r>
                <a:rPr lang="zh-CN" altLang="en-US" sz="1600" b="1" dirty="0">
                  <a:latin typeface="方正兰亭粗黑_GBK" charset="-122"/>
                  <a:sym typeface="宋体" panose="02010600030101010101" pitchFamily="2" charset="-122"/>
                </a:rPr>
                <a:t>“引资购商” 是政府引导下的市场行为</a:t>
              </a:r>
            </a:p>
          </p:txBody>
        </p:sp>
        <p:sp>
          <p:nvSpPr>
            <p:cNvPr id="38937" name="矩形 17"/>
            <p:cNvSpPr>
              <a:spLocks noChangeArrowheads="1"/>
            </p:cNvSpPr>
            <p:nvPr/>
          </p:nvSpPr>
          <p:spPr bwMode="auto">
            <a:xfrm>
              <a:off x="416912" y="-119818"/>
              <a:ext cx="2020788" cy="332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en-US" altLang="zh-CN" sz="2000" b="1" dirty="0" smtClean="0"/>
                <a:t>a. </a:t>
              </a:r>
              <a:r>
                <a:rPr lang="zh-CN" altLang="en-US" sz="2000" b="1" dirty="0" smtClean="0"/>
                <a:t>行为本质不同</a:t>
              </a:r>
              <a:endParaRPr lang="zh-CN" altLang="en-US" sz="2000" b="1" dirty="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7665" name="组合 18"/>
          <p:cNvGrpSpPr/>
          <p:nvPr/>
        </p:nvGrpSpPr>
        <p:grpSpPr bwMode="auto">
          <a:xfrm>
            <a:off x="4572000" y="1844824"/>
            <a:ext cx="4572000" cy="1329387"/>
            <a:chOff x="-76320" y="-153364"/>
            <a:chExt cx="4571773" cy="1107797"/>
          </a:xfrm>
        </p:grpSpPr>
        <p:sp>
          <p:nvSpPr>
            <p:cNvPr id="38932" name="矩形 19"/>
            <p:cNvSpPr>
              <a:spLocks noChangeArrowheads="1"/>
            </p:cNvSpPr>
            <p:nvPr/>
          </p:nvSpPr>
          <p:spPr bwMode="auto">
            <a:xfrm>
              <a:off x="-4316" y="-93359"/>
              <a:ext cx="358757" cy="230264"/>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33" name="TextBox 20"/>
            <p:cNvSpPr>
              <a:spLocks noChangeArrowheads="1"/>
            </p:cNvSpPr>
            <p:nvPr/>
          </p:nvSpPr>
          <p:spPr bwMode="auto">
            <a:xfrm>
              <a:off x="-76320" y="364541"/>
              <a:ext cx="4571773" cy="589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1600" b="1" dirty="0"/>
                <a:t>“招商引资”需要政府自导自演、亲自上阵</a:t>
              </a:r>
              <a:endParaRPr lang="en-US" altLang="zh-CN" sz="1600" b="1" dirty="0"/>
            </a:p>
            <a:p>
              <a:pPr>
                <a:spcBef>
                  <a:spcPct val="50000"/>
                </a:spcBef>
              </a:pPr>
              <a:r>
                <a:rPr lang="zh-CN" altLang="en-US" sz="1600" b="1" dirty="0" smtClean="0"/>
                <a:t>“引资购商”更重要是选择</a:t>
              </a:r>
              <a:r>
                <a:rPr lang="zh-CN" altLang="en-US" sz="1600" b="1" dirty="0"/>
                <a:t>好</a:t>
              </a:r>
              <a:r>
                <a:rPr lang="zh-CN" altLang="en-US" sz="1600" b="1" dirty="0" smtClean="0"/>
                <a:t>专业投资</a:t>
              </a:r>
              <a:r>
                <a:rPr lang="zh-CN" altLang="en-US" sz="1600" b="1" dirty="0"/>
                <a:t>并购团队</a:t>
              </a:r>
            </a:p>
          </p:txBody>
        </p:sp>
        <p:sp>
          <p:nvSpPr>
            <p:cNvPr id="38934" name="矩形 21"/>
            <p:cNvSpPr>
              <a:spLocks noChangeArrowheads="1"/>
            </p:cNvSpPr>
            <p:nvPr/>
          </p:nvSpPr>
          <p:spPr bwMode="auto">
            <a:xfrm>
              <a:off x="427710" y="-153364"/>
              <a:ext cx="2749116" cy="33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r>
                <a:rPr lang="en-US" altLang="zh-CN" sz="2000" b="1" dirty="0" smtClean="0"/>
                <a:t>b. </a:t>
              </a:r>
              <a:r>
                <a:rPr lang="zh-CN" altLang="en-US" sz="2000" b="1" dirty="0" smtClean="0"/>
                <a:t>实施过程</a:t>
              </a:r>
              <a:r>
                <a:rPr lang="zh-CN" altLang="en-US" sz="2000" b="1" dirty="0"/>
                <a:t>和</a:t>
              </a:r>
              <a:r>
                <a:rPr lang="zh-CN" altLang="en-US" sz="2000" b="1" dirty="0" smtClean="0"/>
                <a:t>方法不同</a:t>
              </a:r>
              <a:endParaRPr lang="zh-CN" altLang="en-US" sz="2000" b="1" dirty="0">
                <a:solidFill>
                  <a:srgbClr val="31859B"/>
                </a:solidFill>
                <a:latin typeface="Calibri" panose="020F0502020204030204" pitchFamily="34" charset="0"/>
                <a:sym typeface="宋体" panose="02010600030101010101" pitchFamily="2" charset="-122"/>
              </a:endParaRPr>
            </a:p>
          </p:txBody>
        </p:sp>
      </p:grpSp>
      <p:grpSp>
        <p:nvGrpSpPr>
          <p:cNvPr id="27669" name="组合 22"/>
          <p:cNvGrpSpPr/>
          <p:nvPr/>
        </p:nvGrpSpPr>
        <p:grpSpPr bwMode="auto">
          <a:xfrm>
            <a:off x="323529" y="4293096"/>
            <a:ext cx="3960440" cy="1310962"/>
            <a:chOff x="-421831" y="-119958"/>
            <a:chExt cx="3960242" cy="1091962"/>
          </a:xfrm>
        </p:grpSpPr>
        <p:sp>
          <p:nvSpPr>
            <p:cNvPr id="38929" name="矩形 23"/>
            <p:cNvSpPr>
              <a:spLocks noChangeArrowheads="1"/>
            </p:cNvSpPr>
            <p:nvPr/>
          </p:nvSpPr>
          <p:spPr bwMode="auto">
            <a:xfrm>
              <a:off x="-354149" y="-59979"/>
              <a:ext cx="358757" cy="230264"/>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8930" name="TextBox 24"/>
            <p:cNvSpPr>
              <a:spLocks noChangeArrowheads="1"/>
            </p:cNvSpPr>
            <p:nvPr/>
          </p:nvSpPr>
          <p:spPr bwMode="auto">
            <a:xfrm>
              <a:off x="-421831" y="382373"/>
              <a:ext cx="3960242" cy="58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1600" b="1" dirty="0">
                  <a:latin typeface="+mn-ea"/>
                </a:rPr>
                <a:t>“招商引资”具有较大的偶然性和被动性</a:t>
              </a:r>
              <a:endParaRPr lang="en-US" altLang="zh-CN" sz="1600" b="1" dirty="0">
                <a:latin typeface="+mn-ea"/>
              </a:endParaRPr>
            </a:p>
            <a:p>
              <a:pPr>
                <a:spcBef>
                  <a:spcPct val="50000"/>
                </a:spcBef>
              </a:pPr>
              <a:r>
                <a:rPr lang="zh-CN" altLang="en-US" sz="1600" b="1" dirty="0">
                  <a:latin typeface="+mn-ea"/>
                </a:rPr>
                <a:t>“引资购商”具有明显的确定性和主动性</a:t>
              </a:r>
            </a:p>
          </p:txBody>
        </p:sp>
        <p:sp>
          <p:nvSpPr>
            <p:cNvPr id="38931" name="矩形 25"/>
            <p:cNvSpPr>
              <a:spLocks noChangeArrowheads="1"/>
            </p:cNvSpPr>
            <p:nvPr/>
          </p:nvSpPr>
          <p:spPr bwMode="auto">
            <a:xfrm>
              <a:off x="135031" y="-119958"/>
              <a:ext cx="2020787" cy="333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en-US" altLang="zh-CN" sz="2000" b="1" dirty="0" smtClean="0"/>
                <a:t>c. </a:t>
              </a:r>
              <a:r>
                <a:rPr lang="zh-CN" altLang="en-US" sz="2000" b="1" dirty="0" smtClean="0"/>
                <a:t>可</a:t>
              </a:r>
              <a:r>
                <a:rPr lang="zh-CN" altLang="en-US" sz="2000" b="1" dirty="0"/>
                <a:t>控</a:t>
              </a:r>
              <a:r>
                <a:rPr lang="zh-CN" altLang="en-US" sz="2000" b="1" dirty="0" smtClean="0"/>
                <a:t>程度不同</a:t>
              </a:r>
              <a:endParaRPr lang="zh-CN" altLang="en-US" sz="2000" b="1" dirty="0"/>
            </a:p>
          </p:txBody>
        </p:sp>
      </p:grpSp>
      <p:grpSp>
        <p:nvGrpSpPr>
          <p:cNvPr id="27" name="组合 22"/>
          <p:cNvGrpSpPr/>
          <p:nvPr/>
        </p:nvGrpSpPr>
        <p:grpSpPr bwMode="auto">
          <a:xfrm>
            <a:off x="4572001" y="4293096"/>
            <a:ext cx="4320479" cy="1294982"/>
            <a:chOff x="-436340" y="-101322"/>
            <a:chExt cx="4531442" cy="1078652"/>
          </a:xfrm>
        </p:grpSpPr>
        <p:sp>
          <p:nvSpPr>
            <p:cNvPr id="28" name="矩形 23"/>
            <p:cNvSpPr>
              <a:spLocks noChangeArrowheads="1"/>
            </p:cNvSpPr>
            <p:nvPr/>
          </p:nvSpPr>
          <p:spPr bwMode="auto">
            <a:xfrm>
              <a:off x="-364336" y="-41343"/>
              <a:ext cx="358757" cy="230264"/>
            </a:xfrm>
            <a:prstGeom prst="rect">
              <a:avLst/>
            </a:prstGeom>
            <a:solidFill>
              <a:schemeClr val="accent1"/>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9" name="TextBox 24"/>
            <p:cNvSpPr>
              <a:spLocks noChangeArrowheads="1"/>
            </p:cNvSpPr>
            <p:nvPr/>
          </p:nvSpPr>
          <p:spPr bwMode="auto">
            <a:xfrm>
              <a:off x="-436340" y="387698"/>
              <a:ext cx="4531442" cy="589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1600" b="1" dirty="0" smtClean="0"/>
                <a:t>“招商引资”更容易</a:t>
              </a:r>
              <a:r>
                <a:rPr lang="zh-CN" altLang="en-US" sz="1600" b="1" dirty="0"/>
                <a:t>滋生腐败现象</a:t>
              </a:r>
              <a:endParaRPr lang="en-US" altLang="zh-CN" sz="1600" b="1" dirty="0"/>
            </a:p>
            <a:p>
              <a:pPr>
                <a:spcBef>
                  <a:spcPct val="50000"/>
                </a:spcBef>
              </a:pPr>
              <a:r>
                <a:rPr lang="zh-CN" altLang="en-US" sz="1600" b="1" dirty="0"/>
                <a:t>“引资购商”更容易</a:t>
              </a:r>
              <a:r>
                <a:rPr lang="zh-CN" altLang="en-US" sz="1600" b="1" dirty="0" smtClean="0"/>
                <a:t>营造公平</a:t>
              </a:r>
              <a:r>
                <a:rPr lang="zh-CN" altLang="en-US" sz="1600" b="1" dirty="0"/>
                <a:t>竞争的市场环境</a:t>
              </a:r>
            </a:p>
          </p:txBody>
        </p:sp>
        <p:sp>
          <p:nvSpPr>
            <p:cNvPr id="30" name="矩形 25"/>
            <p:cNvSpPr>
              <a:spLocks noChangeArrowheads="1"/>
            </p:cNvSpPr>
            <p:nvPr/>
          </p:nvSpPr>
          <p:spPr bwMode="auto">
            <a:xfrm>
              <a:off x="67690" y="-101322"/>
              <a:ext cx="3296534" cy="56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000" b="1" dirty="0" smtClean="0">
                  <a:sym typeface="微软雅黑" panose="020B0503020204020204" pitchFamily="34" charset="-122"/>
                </a:rPr>
                <a:t>d. </a:t>
              </a:r>
              <a:r>
                <a:rPr lang="zh-CN" altLang="en-US" sz="2000" b="1" dirty="0" smtClean="0">
                  <a:sym typeface="微软雅黑" panose="020B0503020204020204" pitchFamily="34" charset="-122"/>
                </a:rPr>
                <a:t>对优化环境</a:t>
              </a:r>
              <a:r>
                <a:rPr lang="zh-CN" altLang="en-US" sz="2000" b="1" dirty="0">
                  <a:sym typeface="微软雅黑" panose="020B0503020204020204" pitchFamily="34" charset="-122"/>
                </a:rPr>
                <a:t>的意义不同</a:t>
              </a:r>
            </a:p>
            <a:p>
              <a:pPr eaLnBrk="1" hangingPunct="1">
                <a:buFont typeface="Arial" panose="020B0604020202020204" pitchFamily="34" charset="0"/>
                <a:buNone/>
              </a:pPr>
              <a:endParaRPr lang="zh-CN" altLang="en-US" dirty="0">
                <a:sym typeface="方正兰亭粗黑_GBK" charset="-122"/>
              </a:endParaRPr>
            </a:p>
          </p:txBody>
        </p:sp>
      </p:grpSp>
      <p:sp>
        <p:nvSpPr>
          <p:cNvPr id="31" name="标题 1"/>
          <p:cNvSpPr txBox="1"/>
          <p:nvPr/>
        </p:nvSpPr>
        <p:spPr>
          <a:xfrm>
            <a:off x="251520" y="543818"/>
            <a:ext cx="8064896" cy="72494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t>“引资购商”和“招商引资”的区别</a:t>
            </a:r>
            <a:endParaRPr lang="zh-CN" altLang="en-US" sz="2800" b="1" dirty="0"/>
          </a:p>
        </p:txBody>
      </p:sp>
      <p:cxnSp>
        <p:nvCxnSpPr>
          <p:cNvPr id="5" name="直接连接符 4"/>
          <p:cNvCxnSpPr/>
          <p:nvPr/>
        </p:nvCxnSpPr>
        <p:spPr>
          <a:xfrm>
            <a:off x="267491" y="3789040"/>
            <a:ext cx="876900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355976" y="1556792"/>
            <a:ext cx="0" cy="468052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灯片编号占位符 2"/>
          <p:cNvSpPr>
            <a:spLocks noGrp="1"/>
          </p:cNvSpPr>
          <p:nvPr>
            <p:ph type="sldNum" sz="quarter" idx="12"/>
          </p:nvPr>
        </p:nvSpPr>
        <p:spPr/>
        <p:txBody>
          <a:bodyPr/>
          <a:lstStyle/>
          <a:p>
            <a:pPr>
              <a:defRPr/>
            </a:pPr>
            <a:fld id="{D3A9C3A5-FEB3-4C6B-B00A-F3F971F46418}" type="slidenum">
              <a:rPr lang="zh-CN" altLang="en-US" smtClean="0"/>
              <a:t>13</a:t>
            </a:fld>
            <a:endParaRPr lang="zh-CN" altLang="en-US" sz="18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a:spLocks noChangeArrowheads="1"/>
          </p:cNvSpPr>
          <p:nvPr/>
        </p:nvSpPr>
        <p:spPr bwMode="gray">
          <a:xfrm>
            <a:off x="696144" y="1919610"/>
            <a:ext cx="6248400" cy="1653406"/>
          </a:xfrm>
          <a:prstGeom prst="roundRect">
            <a:avLst>
              <a:gd name="adj" fmla="val 17509"/>
            </a:avLst>
          </a:prstGeom>
          <a:noFill/>
          <a:ln w="28575"/>
        </p:spPr>
        <p:style>
          <a:lnRef idx="2">
            <a:schemeClr val="accent6"/>
          </a:lnRef>
          <a:fillRef idx="1">
            <a:schemeClr val="lt1"/>
          </a:fillRef>
          <a:effectRef idx="0">
            <a:schemeClr val="accent6"/>
          </a:effectRef>
          <a:fontRef idx="minor">
            <a:schemeClr val="dk1"/>
          </a:fontRef>
        </p:style>
        <p:txBody>
          <a:bodyPr wrap="none" anchor="ctr"/>
          <a:lstStyle/>
          <a:p>
            <a:pPr>
              <a:defRPr/>
            </a:pPr>
            <a:endParaRPr lang="zh-CN" altLang="en-US" b="1"/>
          </a:p>
        </p:txBody>
      </p:sp>
      <p:grpSp>
        <p:nvGrpSpPr>
          <p:cNvPr id="7" name="Group 8"/>
          <p:cNvGrpSpPr/>
          <p:nvPr/>
        </p:nvGrpSpPr>
        <p:grpSpPr bwMode="auto">
          <a:xfrm>
            <a:off x="395536" y="1633736"/>
            <a:ext cx="611188" cy="608013"/>
            <a:chOff x="579" y="1386"/>
            <a:chExt cx="385" cy="383"/>
          </a:xfrm>
        </p:grpSpPr>
        <p:sp>
          <p:nvSpPr>
            <p:cNvPr id="8" name="Oval 9"/>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9" name="Group 10"/>
            <p:cNvGrpSpPr/>
            <p:nvPr/>
          </p:nvGrpSpPr>
          <p:grpSpPr bwMode="auto">
            <a:xfrm>
              <a:off x="587" y="1392"/>
              <a:ext cx="369" cy="369"/>
              <a:chOff x="587" y="1392"/>
              <a:chExt cx="369" cy="369"/>
            </a:xfrm>
          </p:grpSpPr>
          <p:sp>
            <p:nvSpPr>
              <p:cNvPr id="10" name="Oval 11"/>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1" name="Oval 12"/>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2" name="Oval 13"/>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3" name="Oval 14"/>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14" name="Text Box 15"/>
          <p:cNvSpPr txBox="1">
            <a:spLocks noChangeArrowheads="1"/>
          </p:cNvSpPr>
          <p:nvPr/>
        </p:nvSpPr>
        <p:spPr bwMode="gray">
          <a:xfrm>
            <a:off x="503486" y="1703586"/>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solidFill>
                  <a:srgbClr val="080808"/>
                </a:solidFill>
              </a:rPr>
              <a:t>a</a:t>
            </a:r>
            <a:endParaRPr lang="en-US" altLang="zh-CN" sz="2400" dirty="0">
              <a:solidFill>
                <a:srgbClr val="080808"/>
              </a:solidFill>
            </a:endParaRPr>
          </a:p>
        </p:txBody>
      </p:sp>
      <p:sp>
        <p:nvSpPr>
          <p:cNvPr id="16" name="AutoShape 17"/>
          <p:cNvSpPr>
            <a:spLocks noChangeArrowheads="1"/>
          </p:cNvSpPr>
          <p:nvPr/>
        </p:nvSpPr>
        <p:spPr bwMode="gray">
          <a:xfrm>
            <a:off x="2601293" y="4295873"/>
            <a:ext cx="6075163" cy="1611016"/>
          </a:xfrm>
          <a:prstGeom prst="roundRect">
            <a:avLst>
              <a:gd name="adj" fmla="val 17509"/>
            </a:avLst>
          </a:prstGeom>
          <a:noFill/>
          <a:ln w="28575">
            <a:solidFill>
              <a:srgbClr val="008000"/>
            </a:solidFill>
            <a:round/>
          </a:ln>
          <a:effectLst/>
        </p:spPr>
        <p:txBody>
          <a:bodyPr wrap="none" anchor="ctr"/>
          <a:lstStyle/>
          <a:p>
            <a:pPr>
              <a:defRPr/>
            </a:pPr>
            <a:endParaRPr lang="zh-CN" altLang="en-US" b="1"/>
          </a:p>
        </p:txBody>
      </p:sp>
      <p:grpSp>
        <p:nvGrpSpPr>
          <p:cNvPr id="20" name="Group 21"/>
          <p:cNvGrpSpPr/>
          <p:nvPr/>
        </p:nvGrpSpPr>
        <p:grpSpPr bwMode="auto">
          <a:xfrm>
            <a:off x="2304629" y="4005064"/>
            <a:ext cx="611188" cy="608013"/>
            <a:chOff x="579" y="1386"/>
            <a:chExt cx="385" cy="383"/>
          </a:xfrm>
        </p:grpSpPr>
        <p:sp>
          <p:nvSpPr>
            <p:cNvPr id="21" name="Oval 22"/>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22" name="Group 23"/>
            <p:cNvGrpSpPr/>
            <p:nvPr/>
          </p:nvGrpSpPr>
          <p:grpSpPr bwMode="auto">
            <a:xfrm>
              <a:off x="587" y="1392"/>
              <a:ext cx="369" cy="369"/>
              <a:chOff x="587" y="1392"/>
              <a:chExt cx="369" cy="369"/>
            </a:xfrm>
          </p:grpSpPr>
          <p:sp>
            <p:nvSpPr>
              <p:cNvPr id="23" name="Oval 24"/>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4" name="Oval 25"/>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5" name="Oval 26"/>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6" name="Oval 27"/>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27" name="Text Box 28"/>
          <p:cNvSpPr txBox="1">
            <a:spLocks noChangeArrowheads="1"/>
          </p:cNvSpPr>
          <p:nvPr/>
        </p:nvSpPr>
        <p:spPr bwMode="gray">
          <a:xfrm>
            <a:off x="2401194" y="4074914"/>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t>b</a:t>
            </a:r>
            <a:endParaRPr lang="en-US" altLang="zh-CN" sz="2400" dirty="0"/>
          </a:p>
        </p:txBody>
      </p:sp>
      <p:sp>
        <p:nvSpPr>
          <p:cNvPr id="41" name="Text Box 42"/>
          <p:cNvSpPr txBox="1">
            <a:spLocks noChangeArrowheads="1"/>
          </p:cNvSpPr>
          <p:nvPr/>
        </p:nvSpPr>
        <p:spPr bwMode="white">
          <a:xfrm>
            <a:off x="1137469" y="1993776"/>
            <a:ext cx="5638800" cy="1417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smtClean="0"/>
              <a:t>对于我国制造业而言，招商引资</a:t>
            </a:r>
            <a:r>
              <a:rPr lang="zh-CN" altLang="en-US" sz="2000" b="1" dirty="0"/>
              <a:t>政策已经走到了尽头，建设制造业强国必须要有新思维，“引资购商”是目前更适合我国的替代性政策选择。</a:t>
            </a:r>
          </a:p>
        </p:txBody>
      </p:sp>
      <p:sp>
        <p:nvSpPr>
          <p:cNvPr id="42" name="Text Box 43"/>
          <p:cNvSpPr txBox="1">
            <a:spLocks noChangeArrowheads="1"/>
          </p:cNvSpPr>
          <p:nvPr/>
        </p:nvSpPr>
        <p:spPr bwMode="white">
          <a:xfrm>
            <a:off x="2843809" y="4399944"/>
            <a:ext cx="580707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a:t>全面推进“一带一路”和</a:t>
            </a:r>
            <a:r>
              <a:rPr lang="en-US" altLang="zh-CN" sz="2000" b="1" dirty="0"/>
              <a:t>《</a:t>
            </a:r>
            <a:r>
              <a:rPr lang="zh-CN" altLang="en-US" sz="2000" b="1" dirty="0"/>
              <a:t>中国制造</a:t>
            </a:r>
            <a:r>
              <a:rPr lang="en-US" altLang="zh-CN" sz="2000" b="1" dirty="0"/>
              <a:t>2025》</a:t>
            </a:r>
            <a:r>
              <a:rPr lang="zh-CN" altLang="en-US" sz="2000" b="1" dirty="0"/>
              <a:t>国家发展战略，建设制造业强国，需要把“引资购商”作为新国策。</a:t>
            </a:r>
            <a:endParaRPr lang="en-US" altLang="zh-CN" sz="2000" b="1" dirty="0"/>
          </a:p>
        </p:txBody>
      </p:sp>
      <p:sp>
        <p:nvSpPr>
          <p:cNvPr id="44" name="标题 1"/>
          <p:cNvSpPr txBox="1"/>
          <p:nvPr/>
        </p:nvSpPr>
        <p:spPr>
          <a:xfrm>
            <a:off x="323528" y="548680"/>
            <a:ext cx="8064896" cy="72494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t>“引资购商”的必要性</a:t>
            </a:r>
            <a:endParaRPr lang="zh-CN" altLang="en-US" sz="2800" b="1" dirty="0"/>
          </a:p>
        </p:txBody>
      </p:sp>
      <p:sp>
        <p:nvSpPr>
          <p:cNvPr id="45" name="矩形 3"/>
          <p:cNvSpPr>
            <a:spLocks noChangeArrowheads="1"/>
          </p:cNvSpPr>
          <p:nvPr/>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6"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14</a:t>
            </a:fld>
            <a:endParaRPr lang="zh-CN" altLang="en-US" sz="1200">
              <a:solidFill>
                <a:schemeClr val="bg1">
                  <a:lumMod val="50000"/>
                </a:schemeClr>
              </a:solidFill>
            </a:endParaRPr>
          </a:p>
        </p:txBody>
      </p:sp>
      <p:pic>
        <p:nvPicPr>
          <p:cNvPr id="28" name="图片 27"/>
          <p:cNvPicPr>
            <a:picLocks noChangeAspect="1"/>
          </p:cNvPicPr>
          <p:nvPr/>
        </p:nvPicPr>
        <p:blipFill>
          <a:blip r:embed="rId2" cstate="screen"/>
          <a:stretch>
            <a:fillRect/>
          </a:stretch>
        </p:blipFill>
        <p:spPr>
          <a:xfrm>
            <a:off x="7076440" y="2009775"/>
            <a:ext cx="1971040" cy="1533525"/>
          </a:xfrm>
          <a:prstGeom prst="rect">
            <a:avLst/>
          </a:prstGeom>
        </p:spPr>
      </p:pic>
      <p:pic>
        <p:nvPicPr>
          <p:cNvPr id="29" name="图片 28"/>
          <p:cNvPicPr>
            <a:picLocks noChangeAspect="1"/>
          </p:cNvPicPr>
          <p:nvPr/>
        </p:nvPicPr>
        <p:blipFill>
          <a:blip r:embed="rId3" cstate="screen"/>
          <a:stretch>
            <a:fillRect/>
          </a:stretch>
        </p:blipFill>
        <p:spPr>
          <a:xfrm>
            <a:off x="193040" y="4745990"/>
            <a:ext cx="2207895" cy="16103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p:cBhvr>
                                        <p:cTn id="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a:spLocks noChangeArrowheads="1"/>
          </p:cNvSpPr>
          <p:nvPr/>
        </p:nvSpPr>
        <p:spPr bwMode="gray">
          <a:xfrm>
            <a:off x="2668338" y="2721495"/>
            <a:ext cx="6080125" cy="1499593"/>
          </a:xfrm>
          <a:prstGeom prst="roundRect">
            <a:avLst>
              <a:gd name="adj" fmla="val 17509"/>
            </a:avLst>
          </a:prstGeom>
          <a:noFill/>
          <a:ln w="28575">
            <a:solidFill>
              <a:srgbClr val="CCCC00"/>
            </a:solidFill>
            <a:round/>
          </a:ln>
          <a:effectLst/>
        </p:spPr>
        <p:txBody>
          <a:bodyPr wrap="none" anchor="ctr"/>
          <a:lstStyle/>
          <a:p>
            <a:pPr>
              <a:defRPr/>
            </a:pPr>
            <a:endParaRPr lang="zh-CN" altLang="en-US" b="1"/>
          </a:p>
        </p:txBody>
      </p:sp>
      <p:grpSp>
        <p:nvGrpSpPr>
          <p:cNvPr id="7" name="Group 8"/>
          <p:cNvGrpSpPr/>
          <p:nvPr/>
        </p:nvGrpSpPr>
        <p:grpSpPr bwMode="auto">
          <a:xfrm>
            <a:off x="2367730" y="2420888"/>
            <a:ext cx="611188" cy="608013"/>
            <a:chOff x="579" y="1386"/>
            <a:chExt cx="385" cy="383"/>
          </a:xfrm>
        </p:grpSpPr>
        <p:sp>
          <p:nvSpPr>
            <p:cNvPr id="8" name="Oval 9"/>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9" name="Group 10"/>
            <p:cNvGrpSpPr/>
            <p:nvPr/>
          </p:nvGrpSpPr>
          <p:grpSpPr bwMode="auto">
            <a:xfrm>
              <a:off x="587" y="1392"/>
              <a:ext cx="369" cy="369"/>
              <a:chOff x="587" y="1392"/>
              <a:chExt cx="369" cy="369"/>
            </a:xfrm>
          </p:grpSpPr>
          <p:sp>
            <p:nvSpPr>
              <p:cNvPr id="10" name="Oval 11"/>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1" name="Oval 12"/>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2" name="Oval 13"/>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3" name="Oval 14"/>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14" name="Text Box 15"/>
          <p:cNvSpPr txBox="1">
            <a:spLocks noChangeArrowheads="1"/>
          </p:cNvSpPr>
          <p:nvPr/>
        </p:nvSpPr>
        <p:spPr bwMode="gray">
          <a:xfrm>
            <a:off x="2475680" y="2490738"/>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t>d</a:t>
            </a:r>
            <a:endParaRPr lang="en-US" altLang="zh-CN" sz="2400" dirty="0"/>
          </a:p>
        </p:txBody>
      </p:sp>
      <p:sp>
        <p:nvSpPr>
          <p:cNvPr id="41" name="Text Box 42"/>
          <p:cNvSpPr txBox="1">
            <a:spLocks noChangeArrowheads="1"/>
          </p:cNvSpPr>
          <p:nvPr/>
        </p:nvSpPr>
        <p:spPr bwMode="white">
          <a:xfrm>
            <a:off x="2915816" y="2743760"/>
            <a:ext cx="581082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a:t>西方工业发达国家控制着全球大部分高端产业链，中国仍处于国际产业链的中低端位置和水平，中国建设制造业强国，必须另辟蹊径</a:t>
            </a:r>
            <a:r>
              <a:rPr lang="zh-CN" altLang="en-US" sz="2000" b="1" dirty="0" smtClean="0"/>
              <a:t>。</a:t>
            </a:r>
            <a:endParaRPr lang="zh-CN" altLang="en-US" sz="2000" b="1" dirty="0"/>
          </a:p>
        </p:txBody>
      </p:sp>
      <p:sp>
        <p:nvSpPr>
          <p:cNvPr id="58" name="矩形 3"/>
          <p:cNvSpPr>
            <a:spLocks noChangeArrowheads="1"/>
          </p:cNvSpPr>
          <p:nvPr/>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0" name="AutoShape 17"/>
          <p:cNvSpPr>
            <a:spLocks noChangeArrowheads="1"/>
          </p:cNvSpPr>
          <p:nvPr/>
        </p:nvSpPr>
        <p:spPr bwMode="gray">
          <a:xfrm>
            <a:off x="775911" y="4799930"/>
            <a:ext cx="5812313" cy="1474550"/>
          </a:xfrm>
          <a:prstGeom prst="roundRect">
            <a:avLst>
              <a:gd name="adj" fmla="val 17509"/>
            </a:avLst>
          </a:prstGeom>
          <a:noFill/>
          <a:ln w="28575">
            <a:solidFill>
              <a:srgbClr val="0099FF"/>
            </a:solidFill>
            <a:round/>
          </a:ln>
          <a:effectLst/>
        </p:spPr>
        <p:txBody>
          <a:bodyPr wrap="none" anchor="ctr"/>
          <a:lstStyle/>
          <a:p>
            <a:pPr>
              <a:defRPr/>
            </a:pPr>
            <a:endParaRPr lang="zh-CN" altLang="en-US" b="1">
              <a:solidFill>
                <a:srgbClr val="996633"/>
              </a:solidFill>
            </a:endParaRPr>
          </a:p>
        </p:txBody>
      </p:sp>
      <p:grpSp>
        <p:nvGrpSpPr>
          <p:cNvPr id="91" name="Group 21"/>
          <p:cNvGrpSpPr/>
          <p:nvPr/>
        </p:nvGrpSpPr>
        <p:grpSpPr bwMode="auto">
          <a:xfrm>
            <a:off x="479247" y="4509120"/>
            <a:ext cx="611188" cy="608013"/>
            <a:chOff x="579" y="1386"/>
            <a:chExt cx="385" cy="383"/>
          </a:xfrm>
        </p:grpSpPr>
        <p:sp>
          <p:nvSpPr>
            <p:cNvPr id="92" name="Oval 22"/>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93" name="Group 23"/>
            <p:cNvGrpSpPr/>
            <p:nvPr/>
          </p:nvGrpSpPr>
          <p:grpSpPr bwMode="auto">
            <a:xfrm>
              <a:off x="587" y="1392"/>
              <a:ext cx="369" cy="369"/>
              <a:chOff x="587" y="1392"/>
              <a:chExt cx="369" cy="369"/>
            </a:xfrm>
          </p:grpSpPr>
          <p:sp>
            <p:nvSpPr>
              <p:cNvPr id="94" name="Oval 24"/>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95" name="Oval 25"/>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96" name="Oval 26"/>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97" name="Oval 27"/>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98" name="Text Box 28"/>
          <p:cNvSpPr txBox="1">
            <a:spLocks noChangeArrowheads="1"/>
          </p:cNvSpPr>
          <p:nvPr/>
        </p:nvSpPr>
        <p:spPr bwMode="gray">
          <a:xfrm>
            <a:off x="575812" y="457897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t>e</a:t>
            </a:r>
            <a:endParaRPr lang="en-US" altLang="zh-CN" sz="2400" dirty="0"/>
          </a:p>
        </p:txBody>
      </p:sp>
      <p:sp>
        <p:nvSpPr>
          <p:cNvPr id="99" name="Text Box 43"/>
          <p:cNvSpPr txBox="1">
            <a:spLocks noChangeArrowheads="1"/>
          </p:cNvSpPr>
          <p:nvPr/>
        </p:nvSpPr>
        <p:spPr bwMode="white">
          <a:xfrm>
            <a:off x="1044000" y="4831992"/>
            <a:ext cx="5328200" cy="1417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smtClean="0"/>
              <a:t>“引资购商”是中国制造向中国创造转型的必要途径，也是中国参与国际竞争、掌握未来主导权的必要举措。</a:t>
            </a:r>
            <a:endParaRPr lang="en-US" altLang="zh-CN" sz="2000" b="1" dirty="0"/>
          </a:p>
        </p:txBody>
      </p:sp>
      <p:sp>
        <p:nvSpPr>
          <p:cNvPr id="101" name="AutoShape 30"/>
          <p:cNvSpPr>
            <a:spLocks noChangeArrowheads="1"/>
          </p:cNvSpPr>
          <p:nvPr/>
        </p:nvSpPr>
        <p:spPr bwMode="gray">
          <a:xfrm>
            <a:off x="768152" y="692696"/>
            <a:ext cx="6248400" cy="1400174"/>
          </a:xfrm>
          <a:prstGeom prst="roundRect">
            <a:avLst>
              <a:gd name="adj" fmla="val 17509"/>
            </a:avLst>
          </a:prstGeom>
          <a:noFill/>
          <a:ln w="28575">
            <a:solidFill>
              <a:srgbClr val="CC66FF"/>
            </a:solidFill>
            <a:round/>
          </a:ln>
          <a:effectLst/>
        </p:spPr>
        <p:txBody>
          <a:bodyPr wrap="none" anchor="ctr"/>
          <a:lstStyle/>
          <a:p>
            <a:pPr>
              <a:defRPr/>
            </a:pPr>
            <a:endParaRPr lang="zh-CN" altLang="en-US" b="1"/>
          </a:p>
        </p:txBody>
      </p:sp>
      <p:grpSp>
        <p:nvGrpSpPr>
          <p:cNvPr id="102" name="Group 34"/>
          <p:cNvGrpSpPr/>
          <p:nvPr/>
        </p:nvGrpSpPr>
        <p:grpSpPr bwMode="auto">
          <a:xfrm>
            <a:off x="467544" y="404664"/>
            <a:ext cx="611188" cy="608013"/>
            <a:chOff x="579" y="1386"/>
            <a:chExt cx="385" cy="383"/>
          </a:xfrm>
        </p:grpSpPr>
        <p:sp>
          <p:nvSpPr>
            <p:cNvPr id="103" name="Oval 35"/>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104" name="Group 36"/>
            <p:cNvGrpSpPr/>
            <p:nvPr/>
          </p:nvGrpSpPr>
          <p:grpSpPr bwMode="auto">
            <a:xfrm>
              <a:off x="587" y="1392"/>
              <a:ext cx="369" cy="369"/>
              <a:chOff x="587" y="1392"/>
              <a:chExt cx="369" cy="369"/>
            </a:xfrm>
          </p:grpSpPr>
          <p:sp>
            <p:nvSpPr>
              <p:cNvPr id="105" name="Oval 37"/>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06" name="Oval 38"/>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07" name="Oval 39"/>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108" name="Oval 40"/>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109" name="Text Box 41"/>
          <p:cNvSpPr txBox="1">
            <a:spLocks noChangeArrowheads="1"/>
          </p:cNvSpPr>
          <p:nvPr/>
        </p:nvSpPr>
        <p:spPr bwMode="gray">
          <a:xfrm>
            <a:off x="575494" y="474514"/>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solidFill>
                  <a:srgbClr val="080808"/>
                </a:solidFill>
              </a:rPr>
              <a:t>c</a:t>
            </a:r>
            <a:endParaRPr lang="en-US" altLang="zh-CN" sz="2400" dirty="0">
              <a:solidFill>
                <a:srgbClr val="080808"/>
              </a:solidFill>
            </a:endParaRPr>
          </a:p>
        </p:txBody>
      </p:sp>
      <p:sp>
        <p:nvSpPr>
          <p:cNvPr id="110" name="Text Box 44"/>
          <p:cNvSpPr txBox="1">
            <a:spLocks noChangeArrowheads="1"/>
          </p:cNvSpPr>
          <p:nvPr/>
        </p:nvSpPr>
        <p:spPr bwMode="white">
          <a:xfrm>
            <a:off x="1209477" y="655528"/>
            <a:ext cx="56388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a:t>中国经济发展正面临着“中等收入陷阱”，如何跨越“中等收入陷阱”，进入高收入国家行列，需要把“引资购商”作为应对</a:t>
            </a:r>
            <a:r>
              <a:rPr lang="zh-CN" altLang="en-US" sz="2000" b="1" dirty="0" smtClean="0"/>
              <a:t>策略。</a:t>
            </a:r>
            <a:endParaRPr lang="en-US" altLang="zh-CN" sz="2000" b="1" dirty="0"/>
          </a:p>
        </p:txBody>
      </p:sp>
      <p:sp>
        <p:nvSpPr>
          <p:cNvPr id="112"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15</a:t>
            </a:fld>
            <a:endParaRPr lang="zh-CN" altLang="en-US" sz="1200">
              <a:solidFill>
                <a:schemeClr val="bg1">
                  <a:lumMod val="50000"/>
                </a:schemeClr>
              </a:solidFill>
            </a:endParaRPr>
          </a:p>
        </p:txBody>
      </p:sp>
      <p:pic>
        <p:nvPicPr>
          <p:cNvPr id="38" name="图片 37"/>
          <p:cNvPicPr>
            <a:picLocks noChangeAspect="1"/>
          </p:cNvPicPr>
          <p:nvPr/>
        </p:nvPicPr>
        <p:blipFill>
          <a:blip r:embed="rId2"/>
          <a:stretch>
            <a:fillRect/>
          </a:stretch>
        </p:blipFill>
        <p:spPr>
          <a:xfrm>
            <a:off x="357505" y="2781300"/>
            <a:ext cx="1870075" cy="1440180"/>
          </a:xfrm>
          <a:prstGeom prst="rect">
            <a:avLst/>
          </a:prstGeom>
        </p:spPr>
      </p:pic>
      <p:pic>
        <p:nvPicPr>
          <p:cNvPr id="39" name="图片 38" descr="C:\Users\123\Desktop\小编工作\卡车图片\中等收入陷阱.jpg中等收入陷阱"/>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120255" y="692785"/>
            <a:ext cx="1799590" cy="1400810"/>
          </a:xfrm>
          <a:prstGeom prst="rect">
            <a:avLst/>
          </a:prstGeom>
        </p:spPr>
      </p:pic>
      <p:pic>
        <p:nvPicPr>
          <p:cNvPr id="40" name="图片 3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26885" y="4759152"/>
            <a:ext cx="1899920" cy="15153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p:cBhvr>
                                        <p:cTn id="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30"/>
          <p:cNvSpPr>
            <a:spLocks noChangeArrowheads="1"/>
          </p:cNvSpPr>
          <p:nvPr/>
        </p:nvSpPr>
        <p:spPr bwMode="gray">
          <a:xfrm>
            <a:off x="2716088" y="1209328"/>
            <a:ext cx="5888360" cy="1499592"/>
          </a:xfrm>
          <a:prstGeom prst="roundRect">
            <a:avLst>
              <a:gd name="adj" fmla="val 17509"/>
            </a:avLst>
          </a:prstGeom>
          <a:noFill/>
          <a:ln w="28575">
            <a:solidFill>
              <a:srgbClr val="FF7C80"/>
            </a:solidFill>
            <a:round/>
          </a:ln>
          <a:effectLst/>
        </p:spPr>
        <p:txBody>
          <a:bodyPr wrap="none" anchor="ctr"/>
          <a:lstStyle/>
          <a:p>
            <a:pPr>
              <a:defRPr/>
            </a:pPr>
            <a:endParaRPr lang="zh-CN" altLang="en-US" b="1"/>
          </a:p>
        </p:txBody>
      </p:sp>
      <p:grpSp>
        <p:nvGrpSpPr>
          <p:cNvPr id="33" name="Group 34"/>
          <p:cNvGrpSpPr/>
          <p:nvPr/>
        </p:nvGrpSpPr>
        <p:grpSpPr bwMode="auto">
          <a:xfrm>
            <a:off x="2411760" y="908720"/>
            <a:ext cx="611188" cy="608013"/>
            <a:chOff x="579" y="1386"/>
            <a:chExt cx="385" cy="383"/>
          </a:xfrm>
        </p:grpSpPr>
        <p:sp>
          <p:nvSpPr>
            <p:cNvPr id="34" name="Oval 35"/>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35" name="Group 36"/>
            <p:cNvGrpSpPr/>
            <p:nvPr/>
          </p:nvGrpSpPr>
          <p:grpSpPr bwMode="auto">
            <a:xfrm>
              <a:off x="587" y="1392"/>
              <a:ext cx="369" cy="369"/>
              <a:chOff x="587" y="1392"/>
              <a:chExt cx="369" cy="369"/>
            </a:xfrm>
          </p:grpSpPr>
          <p:sp>
            <p:nvSpPr>
              <p:cNvPr id="36" name="Oval 37"/>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37" name="Oval 38"/>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38" name="Oval 39"/>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39" name="Oval 40"/>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40" name="Text Box 41"/>
          <p:cNvSpPr txBox="1">
            <a:spLocks noChangeArrowheads="1"/>
          </p:cNvSpPr>
          <p:nvPr/>
        </p:nvSpPr>
        <p:spPr bwMode="gray">
          <a:xfrm>
            <a:off x="2519710" y="97857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t>f</a:t>
            </a:r>
            <a:endParaRPr lang="en-US" altLang="zh-CN" sz="2400" dirty="0"/>
          </a:p>
        </p:txBody>
      </p:sp>
      <p:sp>
        <p:nvSpPr>
          <p:cNvPr id="43" name="Text Box 44"/>
          <p:cNvSpPr txBox="1">
            <a:spLocks noChangeArrowheads="1"/>
          </p:cNvSpPr>
          <p:nvPr/>
        </p:nvSpPr>
        <p:spPr bwMode="white">
          <a:xfrm>
            <a:off x="3059832" y="1231592"/>
            <a:ext cx="54006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a:t>以自主创新为主的内源式经济转型升级方式面临瓶颈，“引资购商”可以高效整合全球创新资源，突破科技创新中的“孤岛现象”。</a:t>
            </a:r>
            <a:endParaRPr lang="en-US" altLang="zh-CN" sz="2000" b="1" dirty="0"/>
          </a:p>
        </p:txBody>
      </p:sp>
      <p:sp>
        <p:nvSpPr>
          <p:cNvPr id="45" name="AutoShape 30"/>
          <p:cNvSpPr>
            <a:spLocks noChangeArrowheads="1"/>
          </p:cNvSpPr>
          <p:nvPr/>
        </p:nvSpPr>
        <p:spPr bwMode="gray">
          <a:xfrm>
            <a:off x="699864" y="3716834"/>
            <a:ext cx="6032376" cy="2376462"/>
          </a:xfrm>
          <a:prstGeom prst="roundRect">
            <a:avLst>
              <a:gd name="adj" fmla="val 17509"/>
            </a:avLst>
          </a:prstGeom>
          <a:ln w="28575">
            <a:solidFill>
              <a:schemeClr val="accent5"/>
            </a:solidFill>
          </a:ln>
        </p:spPr>
        <p:style>
          <a:lnRef idx="2">
            <a:schemeClr val="accent4"/>
          </a:lnRef>
          <a:fillRef idx="1">
            <a:schemeClr val="lt1"/>
          </a:fillRef>
          <a:effectRef idx="0">
            <a:schemeClr val="accent4"/>
          </a:effectRef>
          <a:fontRef idx="minor">
            <a:schemeClr val="dk1"/>
          </a:fontRef>
        </p:style>
        <p:txBody>
          <a:bodyPr wrap="none" anchor="ctr"/>
          <a:lstStyle/>
          <a:p>
            <a:pPr>
              <a:defRPr/>
            </a:pPr>
            <a:endParaRPr lang="zh-CN" altLang="en-US" b="1"/>
          </a:p>
        </p:txBody>
      </p:sp>
      <p:grpSp>
        <p:nvGrpSpPr>
          <p:cNvPr id="49" name="Group 34"/>
          <p:cNvGrpSpPr/>
          <p:nvPr/>
        </p:nvGrpSpPr>
        <p:grpSpPr bwMode="auto">
          <a:xfrm>
            <a:off x="395536" y="3429000"/>
            <a:ext cx="611188" cy="608013"/>
            <a:chOff x="579" y="1386"/>
            <a:chExt cx="385" cy="383"/>
          </a:xfrm>
        </p:grpSpPr>
        <p:sp>
          <p:nvSpPr>
            <p:cNvPr id="50" name="Oval 35"/>
            <p:cNvSpPr>
              <a:spLocks noChangeArrowheads="1"/>
            </p:cNvSpPr>
            <p:nvPr/>
          </p:nvSpPr>
          <p:spPr bwMode="gray">
            <a:xfrm>
              <a:off x="579" y="1386"/>
              <a:ext cx="385" cy="383"/>
            </a:xfrm>
            <a:prstGeom prst="ellipse">
              <a:avLst/>
            </a:pr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endParaRPr lang="zh-CN" altLang="en-US"/>
            </a:p>
          </p:txBody>
        </p:sp>
        <p:grpSp>
          <p:nvGrpSpPr>
            <p:cNvPr id="51" name="Group 36"/>
            <p:cNvGrpSpPr/>
            <p:nvPr/>
          </p:nvGrpSpPr>
          <p:grpSpPr bwMode="auto">
            <a:xfrm>
              <a:off x="587" y="1392"/>
              <a:ext cx="369" cy="369"/>
              <a:chOff x="587" y="1392"/>
              <a:chExt cx="369" cy="369"/>
            </a:xfrm>
          </p:grpSpPr>
          <p:sp>
            <p:nvSpPr>
              <p:cNvPr id="52" name="Oval 37"/>
              <p:cNvSpPr>
                <a:spLocks noChangeArrowheads="1"/>
              </p:cNvSpPr>
              <p:nvPr/>
            </p:nvSpPr>
            <p:spPr bwMode="gray">
              <a:xfrm>
                <a:off x="587" y="1392"/>
                <a:ext cx="369" cy="369"/>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53" name="Oval 38"/>
              <p:cNvSpPr>
                <a:spLocks noChangeArrowheads="1"/>
              </p:cNvSpPr>
              <p:nvPr/>
            </p:nvSpPr>
            <p:spPr bwMode="gray">
              <a:xfrm>
                <a:off x="592" y="1394"/>
                <a:ext cx="359" cy="36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54" name="Oval 39"/>
              <p:cNvSpPr>
                <a:spLocks noChangeArrowheads="1"/>
              </p:cNvSpPr>
              <p:nvPr/>
            </p:nvSpPr>
            <p:spPr bwMode="gray">
              <a:xfrm>
                <a:off x="596" y="1397"/>
                <a:ext cx="342" cy="33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55" name="Oval 40"/>
              <p:cNvSpPr>
                <a:spLocks noChangeArrowheads="1"/>
              </p:cNvSpPr>
              <p:nvPr/>
            </p:nvSpPr>
            <p:spPr bwMode="gray">
              <a:xfrm>
                <a:off x="615" y="1407"/>
                <a:ext cx="305" cy="27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grpSp>
      <p:sp>
        <p:nvSpPr>
          <p:cNvPr id="56" name="Text Box 41"/>
          <p:cNvSpPr txBox="1">
            <a:spLocks noChangeArrowheads="1"/>
          </p:cNvSpPr>
          <p:nvPr/>
        </p:nvSpPr>
        <p:spPr bwMode="gray">
          <a:xfrm>
            <a:off x="503486" y="3520579"/>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dirty="0" smtClean="0"/>
              <a:t>g</a:t>
            </a:r>
            <a:endParaRPr lang="en-US" altLang="zh-CN" sz="2400" dirty="0"/>
          </a:p>
        </p:txBody>
      </p:sp>
      <p:sp>
        <p:nvSpPr>
          <p:cNvPr id="57" name="Text Box 44"/>
          <p:cNvSpPr txBox="1">
            <a:spLocks noChangeArrowheads="1"/>
          </p:cNvSpPr>
          <p:nvPr/>
        </p:nvSpPr>
        <p:spPr bwMode="white">
          <a:xfrm>
            <a:off x="1137469" y="3692639"/>
            <a:ext cx="5522764"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000" b="1" dirty="0"/>
              <a:t>跨国公司</a:t>
            </a:r>
            <a:r>
              <a:rPr lang="zh-CN" altLang="en-US" sz="2000" b="1" dirty="0" smtClean="0"/>
              <a:t>是市场配置资源的主要载体，也是建设</a:t>
            </a:r>
            <a:r>
              <a:rPr lang="zh-CN" altLang="en-US" sz="2000" b="1" dirty="0"/>
              <a:t>制造业强国的骨干力量，“引资购商”可以迅速为中国培育壮大一系列跨国公司，增强全球资源整合能力，集聚配套产业链，带动实体经济</a:t>
            </a:r>
            <a:r>
              <a:rPr lang="zh-CN" altLang="en-US" sz="2000" b="1" dirty="0" smtClean="0"/>
              <a:t>转型，促进经济增长方式转变。</a:t>
            </a:r>
            <a:endParaRPr lang="en-US" altLang="zh-CN" sz="2000" b="1" dirty="0"/>
          </a:p>
        </p:txBody>
      </p:sp>
      <p:sp>
        <p:nvSpPr>
          <p:cNvPr id="58" name="矩形 3"/>
          <p:cNvSpPr>
            <a:spLocks noChangeArrowheads="1"/>
          </p:cNvSpPr>
          <p:nvPr/>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63" name="图片 62"/>
          <p:cNvPicPr>
            <a:picLocks noChangeAspect="1"/>
          </p:cNvPicPr>
          <p:nvPr/>
        </p:nvPicPr>
        <p:blipFill>
          <a:blip r:embed="rId2" cstate="screen"/>
          <a:stretch>
            <a:fillRect/>
          </a:stretch>
        </p:blipFill>
        <p:spPr>
          <a:xfrm rot="20610063">
            <a:off x="417367" y="1311181"/>
            <a:ext cx="1759008" cy="1423780"/>
          </a:xfrm>
          <a:prstGeom prst="rect">
            <a:avLst/>
          </a:prstGeom>
        </p:spPr>
      </p:pic>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01504">
            <a:off x="6960360" y="3850997"/>
            <a:ext cx="1748261" cy="1207344"/>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866375">
            <a:off x="6913514" y="4822013"/>
            <a:ext cx="1865819" cy="1231690"/>
          </a:xfrm>
          <a:prstGeom prst="rect">
            <a:avLst/>
          </a:prstGeom>
        </p:spPr>
      </p:pic>
      <p:sp>
        <p:nvSpPr>
          <p:cNvPr id="42"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16</a:t>
            </a:fld>
            <a:endParaRPr lang="zh-CN" altLang="en-US" sz="1200">
              <a:solidFill>
                <a:schemeClr val="bg1">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p:cBhvr>
                                        <p:cTn id="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标题 1"/>
          <p:cNvSpPr txBox="1"/>
          <p:nvPr/>
        </p:nvSpPr>
        <p:spPr>
          <a:xfrm>
            <a:off x="323528" y="548680"/>
            <a:ext cx="8064896" cy="72494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t>“引资购商”的可行性</a:t>
            </a:r>
            <a:endParaRPr lang="zh-CN" altLang="en-US" sz="2800" b="1" dirty="0"/>
          </a:p>
        </p:txBody>
      </p:sp>
      <p:sp>
        <p:nvSpPr>
          <p:cNvPr id="47" name="矩形 20"/>
          <p:cNvSpPr>
            <a:spLocks noChangeArrowheads="1"/>
          </p:cNvSpPr>
          <p:nvPr/>
        </p:nvSpPr>
        <p:spPr bwMode="auto">
          <a:xfrm>
            <a:off x="458340" y="1484784"/>
            <a:ext cx="741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2000" b="1" dirty="0" smtClean="0">
                <a:latin typeface="+mn-ea"/>
                <a:sym typeface="微软雅黑" panose="020B0503020204020204" pitchFamily="34" charset="-122"/>
              </a:rPr>
              <a:t>a. </a:t>
            </a:r>
            <a:r>
              <a:rPr lang="zh-CN" altLang="en-US" sz="2000" b="1" dirty="0" smtClean="0">
                <a:latin typeface="+mn-ea"/>
                <a:sym typeface="微软雅黑" panose="020B0503020204020204" pitchFamily="34" charset="-122"/>
              </a:rPr>
              <a:t>完整的工业制造体系</a:t>
            </a:r>
            <a:endParaRPr lang="zh-CN" altLang="en-US" sz="2000" b="1" dirty="0">
              <a:latin typeface="+mn-ea"/>
              <a:sym typeface="微软雅黑" panose="020B0503020204020204" pitchFamily="34" charset="-122"/>
            </a:endParaRPr>
          </a:p>
        </p:txBody>
      </p:sp>
      <p:sp>
        <p:nvSpPr>
          <p:cNvPr id="4" name="矩形 20"/>
          <p:cNvSpPr>
            <a:spLocks noChangeArrowheads="1"/>
          </p:cNvSpPr>
          <p:nvPr/>
        </p:nvSpPr>
        <p:spPr bwMode="auto">
          <a:xfrm>
            <a:off x="458340" y="2204864"/>
            <a:ext cx="4464497"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Arial" panose="020B0604020202020204" pitchFamily="34" charset="0"/>
              <a:buChar char="•"/>
            </a:pPr>
            <a:r>
              <a:rPr lang="zh-CN" altLang="en-US" sz="2000" dirty="0">
                <a:latin typeface="+mn-ea"/>
                <a:sym typeface="微软雅黑" panose="020B0503020204020204" pitchFamily="34" charset="-122"/>
              </a:rPr>
              <a:t>改革开放以来</a:t>
            </a:r>
            <a:r>
              <a:rPr lang="zh-CN" altLang="en-US" sz="2000" dirty="0" smtClean="0">
                <a:latin typeface="+mn-ea"/>
                <a:sym typeface="微软雅黑" panose="020B0503020204020204" pitchFamily="34" charset="-122"/>
              </a:rPr>
              <a:t>，中国</a:t>
            </a:r>
            <a:r>
              <a:rPr lang="zh-CN" altLang="en-US" sz="2000" dirty="0">
                <a:latin typeface="+mn-ea"/>
                <a:sym typeface="微软雅黑" panose="020B0503020204020204" pitchFamily="34" charset="-122"/>
              </a:rPr>
              <a:t>顺应全球产业转移和结构调整趋势，积极对外招商引资，大力发展制造业，重要工业品产量不断攀升，多种产品产量稳居世界</a:t>
            </a:r>
            <a:r>
              <a:rPr lang="zh-CN" altLang="en-US" sz="2000" dirty="0" smtClean="0">
                <a:latin typeface="+mn-ea"/>
                <a:sym typeface="微软雅黑" panose="020B0503020204020204" pitchFamily="34" charset="-122"/>
              </a:rPr>
              <a:t>前列。</a:t>
            </a:r>
            <a:r>
              <a:rPr lang="en-US" altLang="zh-CN" sz="2000" dirty="0" smtClean="0">
                <a:latin typeface="+mn-ea"/>
                <a:sym typeface="微软雅黑" panose="020B0503020204020204" pitchFamily="34" charset="-122"/>
              </a:rPr>
              <a:t>2013</a:t>
            </a:r>
            <a:r>
              <a:rPr lang="zh-CN" altLang="en-US" sz="2000" dirty="0" smtClean="0">
                <a:latin typeface="+mn-ea"/>
                <a:sym typeface="微软雅黑" panose="020B0503020204020204" pitchFamily="34" charset="-122"/>
              </a:rPr>
              <a:t>年起，制造业规模全面超越美国，跃居世界第一。</a:t>
            </a:r>
            <a:endParaRPr lang="en-US" altLang="zh-CN" sz="2000" dirty="0" smtClean="0">
              <a:latin typeface="+mn-ea"/>
              <a:sym typeface="微软雅黑" panose="020B0503020204020204" pitchFamily="34" charset="-122"/>
            </a:endParaRPr>
          </a:p>
          <a:p>
            <a:pPr marL="342900" indent="-342900">
              <a:spcBef>
                <a:spcPts val="1200"/>
              </a:spcBef>
              <a:buFont typeface="Arial" panose="020B0604020202020204" pitchFamily="34" charset="0"/>
              <a:buChar char="•"/>
            </a:pPr>
            <a:r>
              <a:rPr lang="zh-CN" altLang="zh-CN" sz="2000" b="1" dirty="0" smtClean="0"/>
              <a:t>门类</a:t>
            </a:r>
            <a:r>
              <a:rPr lang="zh-CN" altLang="zh-CN" sz="2000" b="1" dirty="0"/>
              <a:t>齐全、独立完整的庞大工业制造体系</a:t>
            </a:r>
            <a:r>
              <a:rPr lang="zh-CN" altLang="zh-CN" sz="2000" b="1" dirty="0" smtClean="0"/>
              <a:t>，为“引资购商” 奠定</a:t>
            </a:r>
            <a:r>
              <a:rPr lang="zh-CN" altLang="en-US" sz="2000" b="1" dirty="0" smtClean="0"/>
              <a:t>了</a:t>
            </a:r>
            <a:r>
              <a:rPr lang="zh-CN" altLang="zh-CN" sz="2000" b="1" dirty="0" smtClean="0"/>
              <a:t>物质</a:t>
            </a:r>
            <a:r>
              <a:rPr lang="zh-CN" altLang="zh-CN" sz="2000" b="1" dirty="0"/>
              <a:t>技术基础，也</a:t>
            </a:r>
            <a:r>
              <a:rPr lang="zh-CN" altLang="zh-CN" sz="2000" b="1" dirty="0" smtClean="0"/>
              <a:t>为</a:t>
            </a:r>
            <a:r>
              <a:rPr lang="zh-CN" altLang="en-US" sz="2000" b="1" dirty="0" smtClean="0"/>
              <a:t>中</a:t>
            </a:r>
            <a:r>
              <a:rPr lang="zh-CN" altLang="zh-CN" sz="2000" b="1" dirty="0" smtClean="0"/>
              <a:t>国</a:t>
            </a:r>
            <a:r>
              <a:rPr lang="zh-CN" altLang="zh-CN" sz="2000" b="1" dirty="0"/>
              <a:t>借力“引资购商”在新一轮科技革命与产业变革中脱颖而出、重塑全球工业制造分工体系</a:t>
            </a:r>
            <a:r>
              <a:rPr lang="zh-CN" altLang="zh-CN" sz="2000" b="1" dirty="0" smtClean="0"/>
              <a:t>提供</a:t>
            </a:r>
            <a:r>
              <a:rPr lang="zh-CN" altLang="en-US" sz="2000" b="1" dirty="0" smtClean="0"/>
              <a:t>了</a:t>
            </a:r>
            <a:r>
              <a:rPr lang="zh-CN" altLang="zh-CN" sz="2000" b="1" dirty="0" smtClean="0"/>
              <a:t>必要条件</a:t>
            </a:r>
            <a:r>
              <a:rPr lang="zh-CN" altLang="zh-CN" sz="2000" b="1" dirty="0"/>
              <a:t>。</a:t>
            </a:r>
            <a:endParaRPr lang="zh-CN" altLang="en-US" sz="2000" b="1" dirty="0">
              <a:latin typeface="+mn-ea"/>
              <a:sym typeface="微软雅黑" panose="020B0503020204020204" pitchFamily="34" charset="-122"/>
            </a:endParaRPr>
          </a:p>
        </p:txBody>
      </p:sp>
      <p:pic>
        <p:nvPicPr>
          <p:cNvPr id="9" name="图片 8" descr="6356175256752343757739476"/>
          <p:cNvPicPr>
            <a:picLocks noChangeAspect="1"/>
          </p:cNvPicPr>
          <p:nvPr/>
        </p:nvPicPr>
        <p:blipFill>
          <a:blip r:embed="rId2" cstate="screen"/>
          <a:stretch>
            <a:fillRect/>
          </a:stretch>
        </p:blipFill>
        <p:spPr>
          <a:xfrm rot="504006">
            <a:off x="5058753" y="3927493"/>
            <a:ext cx="3682890" cy="2244122"/>
          </a:xfrm>
          <a:prstGeom prst="rect">
            <a:avLst/>
          </a:prstGeom>
        </p:spPr>
      </p:pic>
      <p:pic>
        <p:nvPicPr>
          <p:cNvPr id="2" name="图片 1"/>
          <p:cNvPicPr>
            <a:picLocks noChangeAspect="1"/>
          </p:cNvPicPr>
          <p:nvPr/>
        </p:nvPicPr>
        <p:blipFill>
          <a:blip r:embed="rId3" cstate="screen"/>
          <a:stretch>
            <a:fillRect/>
          </a:stretch>
        </p:blipFill>
        <p:spPr>
          <a:xfrm rot="20952200">
            <a:off x="5121413" y="1466058"/>
            <a:ext cx="3634892" cy="2294772"/>
          </a:xfrm>
          <a:prstGeom prst="rect">
            <a:avLst/>
          </a:prstGeom>
        </p:spPr>
      </p:pic>
      <p:sp>
        <p:nvSpPr>
          <p:cNvPr id="7"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17</a:t>
            </a:fld>
            <a:endParaRPr lang="zh-CN" altLang="en-US" sz="1200">
              <a:solidFill>
                <a:schemeClr val="bg1">
                  <a:lumMod val="5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矩形 20"/>
          <p:cNvSpPr>
            <a:spLocks noChangeArrowheads="1"/>
          </p:cNvSpPr>
          <p:nvPr/>
        </p:nvSpPr>
        <p:spPr bwMode="auto">
          <a:xfrm>
            <a:off x="363852" y="1484785"/>
            <a:ext cx="388411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smtClean="0"/>
              <a:t>我们估计，到</a:t>
            </a:r>
            <a:r>
              <a:rPr lang="en-US" altLang="zh-CN" sz="2000" dirty="0" smtClean="0"/>
              <a:t>2016</a:t>
            </a:r>
            <a:r>
              <a:rPr lang="zh-CN" altLang="zh-CN" sz="2000" dirty="0" smtClean="0"/>
              <a:t>年</a:t>
            </a:r>
            <a:r>
              <a:rPr lang="zh-CN" altLang="en-US" sz="2000" dirty="0" smtClean="0"/>
              <a:t>底</a:t>
            </a:r>
            <a:r>
              <a:rPr lang="zh-CN" altLang="zh-CN" sz="2000" dirty="0" smtClean="0"/>
              <a:t>，</a:t>
            </a:r>
            <a:r>
              <a:rPr lang="zh-CN" altLang="en-US" sz="2000" dirty="0" smtClean="0"/>
              <a:t>由于房地产膨胀，中国主要城市房价大涨，内地资产在百万美元以上的富豪人数将达到</a:t>
            </a:r>
            <a:r>
              <a:rPr lang="en-US" altLang="zh-CN" sz="2000" dirty="0" smtClean="0">
                <a:solidFill>
                  <a:srgbClr val="FF0000"/>
                </a:solidFill>
              </a:rPr>
              <a:t>2000</a:t>
            </a:r>
            <a:r>
              <a:rPr lang="zh-CN" altLang="en-US" sz="2000" dirty="0" smtClean="0">
                <a:solidFill>
                  <a:srgbClr val="FF0000"/>
                </a:solidFill>
              </a:rPr>
              <a:t>万</a:t>
            </a:r>
            <a:r>
              <a:rPr lang="zh-CN" altLang="en-US" sz="2000" dirty="0" smtClean="0"/>
              <a:t>以上</a:t>
            </a:r>
            <a:r>
              <a:rPr lang="zh-CN" altLang="zh-CN" sz="2000" dirty="0" smtClean="0"/>
              <a:t>。</a:t>
            </a:r>
            <a:r>
              <a:rPr lang="zh-CN" altLang="en-US" sz="2000" dirty="0" smtClean="0"/>
              <a:t>未来中国将</a:t>
            </a:r>
            <a:r>
              <a:rPr lang="zh-CN" altLang="zh-CN" sz="2000" dirty="0" smtClean="0"/>
              <a:t>是</a:t>
            </a:r>
            <a:r>
              <a:rPr lang="zh-CN" altLang="zh-CN" sz="2000" dirty="0"/>
              <a:t>世界经济未来增长的最大潜力</a:t>
            </a:r>
            <a:r>
              <a:rPr lang="zh-CN" altLang="zh-CN" sz="2000" dirty="0" smtClean="0"/>
              <a:t>所在</a:t>
            </a:r>
            <a:r>
              <a:rPr lang="zh-CN" altLang="en-US" sz="2000" dirty="0" smtClean="0"/>
              <a:t>。</a:t>
            </a:r>
            <a:endParaRPr lang="zh-CN" altLang="en-US" sz="2000" dirty="0">
              <a:latin typeface="+mn-ea"/>
              <a:sym typeface="微软雅黑" panose="020B0503020204020204" pitchFamily="34" charset="-122"/>
            </a:endParaRPr>
          </a:p>
        </p:txBody>
      </p:sp>
      <p:sp>
        <p:nvSpPr>
          <p:cNvPr id="82" name="TextBox 81"/>
          <p:cNvSpPr txBox="1"/>
          <p:nvPr/>
        </p:nvSpPr>
        <p:spPr>
          <a:xfrm>
            <a:off x="4499992" y="5157192"/>
            <a:ext cx="4320480" cy="830997"/>
          </a:xfrm>
          <a:prstGeom prst="rect">
            <a:avLst/>
          </a:prstGeom>
          <a:noFill/>
        </p:spPr>
        <p:txBody>
          <a:bodyPr wrap="square" rtlCol="0">
            <a:spAutoFit/>
          </a:bodyPr>
          <a:lstStyle/>
          <a:p>
            <a:r>
              <a:rPr lang="en-US" altLang="zh-CN" sz="1600" dirty="0" smtClean="0"/>
              <a:t>2004</a:t>
            </a:r>
            <a:r>
              <a:rPr lang="zh-CN" altLang="en-US" sz="1600" dirty="0" smtClean="0"/>
              <a:t>年联想收购</a:t>
            </a:r>
            <a:r>
              <a:rPr lang="en-US" altLang="zh-CN" sz="1600" dirty="0" smtClean="0"/>
              <a:t>IBM PC</a:t>
            </a:r>
            <a:r>
              <a:rPr lang="zh-CN" altLang="en-US" sz="1600" dirty="0" smtClean="0"/>
              <a:t>业务，就是依靠国内强大的市场支撑才得以成功，也使其后来有足够的勇气进一步收购</a:t>
            </a:r>
            <a:r>
              <a:rPr lang="en-US" altLang="zh-CN" sz="1600" dirty="0" smtClean="0"/>
              <a:t>IBM</a:t>
            </a:r>
            <a:r>
              <a:rPr lang="zh-CN" altLang="en-US" sz="1600" dirty="0" smtClean="0"/>
              <a:t>低端服务器业务。</a:t>
            </a:r>
            <a:endParaRPr lang="zh-CN" altLang="en-US" sz="1600" dirty="0"/>
          </a:p>
        </p:txBody>
      </p:sp>
      <p:sp>
        <p:nvSpPr>
          <p:cNvPr id="10" name="矩形 16"/>
          <p:cNvSpPr>
            <a:spLocks noChangeArrowheads="1"/>
          </p:cNvSpPr>
          <p:nvPr/>
        </p:nvSpPr>
        <p:spPr bwMode="auto">
          <a:xfrm>
            <a:off x="4517132" y="1556792"/>
            <a:ext cx="4303340" cy="864095"/>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 name="TextBox 17"/>
          <p:cNvSpPr>
            <a:spLocks noChangeArrowheads="1"/>
          </p:cNvSpPr>
          <p:nvPr/>
        </p:nvSpPr>
        <p:spPr bwMode="auto">
          <a:xfrm>
            <a:off x="4662777" y="1700807"/>
            <a:ext cx="394167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案例：联想收购</a:t>
            </a:r>
            <a:r>
              <a:rPr lang="en-US" altLang="zh-CN"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IBM PC</a:t>
            </a: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业务</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20"/>
          <p:cNvSpPr>
            <a:spLocks noChangeArrowheads="1"/>
          </p:cNvSpPr>
          <p:nvPr/>
        </p:nvSpPr>
        <p:spPr bwMode="auto">
          <a:xfrm>
            <a:off x="539552" y="544905"/>
            <a:ext cx="741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2000" b="1" dirty="0" smtClean="0">
                <a:latin typeface="+mn-ea"/>
                <a:sym typeface="微软雅黑" panose="020B0503020204020204" pitchFamily="34" charset="-122"/>
              </a:rPr>
              <a:t>b. </a:t>
            </a:r>
            <a:r>
              <a:rPr lang="zh-CN" altLang="en-US" sz="2000" b="1" dirty="0">
                <a:latin typeface="+mn-ea"/>
                <a:sym typeface="微软雅黑" panose="020B0503020204020204" pitchFamily="34" charset="-122"/>
              </a:rPr>
              <a:t>广阔</a:t>
            </a:r>
            <a:r>
              <a:rPr lang="zh-CN" altLang="en-US" sz="2000" b="1" dirty="0" smtClean="0">
                <a:latin typeface="+mn-ea"/>
                <a:sym typeface="微软雅黑" panose="020B0503020204020204" pitchFamily="34" charset="-122"/>
              </a:rPr>
              <a:t>的国内外市场空间</a:t>
            </a:r>
            <a:endParaRPr lang="zh-CN" altLang="en-US" sz="2000" b="1" dirty="0">
              <a:latin typeface="+mn-ea"/>
              <a:sym typeface="微软雅黑" panose="020B0503020204020204" pitchFamily="34" charset="-122"/>
            </a:endParaRPr>
          </a:p>
        </p:txBody>
      </p:sp>
      <p:sp>
        <p:nvSpPr>
          <p:cNvPr id="13" name="矩形 20"/>
          <p:cNvSpPr>
            <a:spLocks noChangeArrowheads="1"/>
          </p:cNvSpPr>
          <p:nvPr/>
        </p:nvSpPr>
        <p:spPr bwMode="auto">
          <a:xfrm>
            <a:off x="179512" y="3702511"/>
            <a:ext cx="4033877"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smtClean="0"/>
              <a:t>中国</a:t>
            </a:r>
            <a:r>
              <a:rPr lang="zh-CN" altLang="zh-CN" sz="2000" b="1" dirty="0" smtClean="0"/>
              <a:t>已经</a:t>
            </a:r>
            <a:r>
              <a:rPr lang="zh-CN" altLang="zh-CN" sz="2000" b="1" dirty="0"/>
              <a:t>发展成为世界上最大的新兴经济体和对外贸易国，不仅为制造业发展提供了广阔的国内市场空间，</a:t>
            </a:r>
            <a:r>
              <a:rPr lang="zh-CN" altLang="zh-CN" sz="2000" b="1" dirty="0" smtClean="0"/>
              <a:t>也开拓出</a:t>
            </a:r>
            <a:r>
              <a:rPr lang="zh-CN" altLang="en-US" sz="2000" b="1" dirty="0" smtClean="0"/>
              <a:t>了</a:t>
            </a:r>
            <a:r>
              <a:rPr lang="zh-CN" altLang="zh-CN" sz="2000" b="1" dirty="0" smtClean="0"/>
              <a:t>更</a:t>
            </a:r>
            <a:r>
              <a:rPr lang="zh-CN" altLang="zh-CN" sz="2000" b="1" dirty="0"/>
              <a:t>广阔的国际市场空间。通过“引资购商”加速中国工业制造体系转型升级，具有必要的国内外市场基础和需求支撑。</a:t>
            </a:r>
            <a:endParaRPr lang="zh-CN" altLang="en-US" sz="2000" b="1" dirty="0">
              <a:latin typeface="+mn-ea"/>
              <a:sym typeface="微软雅黑" panose="020B0503020204020204" pitchFamily="34" charset="-122"/>
            </a:endParaRPr>
          </a:p>
        </p:txBody>
      </p:sp>
      <p:cxnSp>
        <p:nvCxnSpPr>
          <p:cNvPr id="3" name="直接连接符 2"/>
          <p:cNvCxnSpPr/>
          <p:nvPr/>
        </p:nvCxnSpPr>
        <p:spPr>
          <a:xfrm>
            <a:off x="251520" y="1560568"/>
            <a:ext cx="0" cy="2016224"/>
          </a:xfrm>
          <a:prstGeom prst="line">
            <a:avLst/>
          </a:prstGeom>
          <a:ln w="28575" cmpd="sng">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51520" y="3576792"/>
            <a:ext cx="4033877" cy="0"/>
          </a:xfrm>
          <a:prstGeom prst="line">
            <a:avLst/>
          </a:prstGeom>
          <a:ln w="28575" cmpd="sng">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285397" y="3576792"/>
            <a:ext cx="0" cy="2318777"/>
          </a:xfrm>
          <a:prstGeom prst="line">
            <a:avLst/>
          </a:prstGeom>
          <a:ln w="28575" cmpd="sng">
            <a:solidFill>
              <a:srgbClr val="C00000"/>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a:blip r:embed="rId2"/>
          <a:stretch>
            <a:fillRect/>
          </a:stretch>
        </p:blipFill>
        <p:spPr>
          <a:xfrm>
            <a:off x="4517132" y="2496670"/>
            <a:ext cx="4303340" cy="2588513"/>
          </a:xfrm>
          <a:prstGeom prst="rect">
            <a:avLst/>
          </a:prstGeom>
        </p:spPr>
      </p:pic>
      <p:sp>
        <p:nvSpPr>
          <p:cNvPr id="17"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18</a:t>
            </a:fld>
            <a:endParaRPr lang="zh-CN" altLang="en-US" sz="1200">
              <a:solidFill>
                <a:schemeClr val="bg1">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20"/>
          <p:cNvSpPr>
            <a:spLocks noChangeArrowheads="1"/>
          </p:cNvSpPr>
          <p:nvPr/>
        </p:nvSpPr>
        <p:spPr bwMode="auto">
          <a:xfrm>
            <a:off x="539552" y="544905"/>
            <a:ext cx="741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2000" b="1" dirty="0">
                <a:latin typeface="+mn-ea"/>
                <a:sym typeface="微软雅黑" panose="020B0503020204020204" pitchFamily="34" charset="-122"/>
              </a:rPr>
              <a:t>c</a:t>
            </a:r>
            <a:r>
              <a:rPr lang="en-US" altLang="zh-CN" sz="2000" b="1" dirty="0" smtClean="0">
                <a:latin typeface="+mn-ea"/>
                <a:sym typeface="微软雅黑" panose="020B0503020204020204" pitchFamily="34" charset="-122"/>
              </a:rPr>
              <a:t>. </a:t>
            </a:r>
            <a:r>
              <a:rPr lang="zh-CN" altLang="en-US" sz="2000" b="1" dirty="0">
                <a:latin typeface="+mn-ea"/>
                <a:sym typeface="微软雅黑" panose="020B0503020204020204" pitchFamily="34" charset="-122"/>
              </a:rPr>
              <a:t>充足</a:t>
            </a:r>
            <a:r>
              <a:rPr lang="zh-CN" altLang="en-US" sz="2000" b="1" dirty="0" smtClean="0">
                <a:latin typeface="+mn-ea"/>
                <a:sym typeface="微软雅黑" panose="020B0503020204020204" pitchFamily="34" charset="-122"/>
              </a:rPr>
              <a:t>的外汇盈余和储备</a:t>
            </a:r>
            <a:endParaRPr lang="zh-CN" altLang="en-US" sz="2000" b="1" dirty="0">
              <a:latin typeface="+mn-ea"/>
              <a:sym typeface="微软雅黑" panose="020B0503020204020204" pitchFamily="34" charset="-122"/>
            </a:endParaRPr>
          </a:p>
        </p:txBody>
      </p:sp>
      <p:sp>
        <p:nvSpPr>
          <p:cNvPr id="16" name="TextBox 10"/>
          <p:cNvSpPr>
            <a:spLocks noChangeArrowheads="1"/>
          </p:cNvSpPr>
          <p:nvPr/>
        </p:nvSpPr>
        <p:spPr bwMode="auto">
          <a:xfrm>
            <a:off x="467544" y="1189201"/>
            <a:ext cx="7920880" cy="1193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3000"/>
              </a:lnSpc>
            </a:pPr>
            <a:r>
              <a:rPr lang="en-US" altLang="zh-CN" sz="2000" dirty="0" smtClean="0">
                <a:latin typeface="+mn-ea"/>
                <a:sym typeface="微软雅黑" panose="020B0503020204020204" pitchFamily="34" charset="-122"/>
              </a:rPr>
              <a:t>2006</a:t>
            </a:r>
            <a:r>
              <a:rPr lang="zh-CN" altLang="en-US" sz="2000" dirty="0" smtClean="0">
                <a:latin typeface="+mn-ea"/>
                <a:sym typeface="微软雅黑" panose="020B0503020204020204" pitchFamily="34" charset="-122"/>
              </a:rPr>
              <a:t>年中国超过日本成为</a:t>
            </a:r>
            <a:r>
              <a:rPr lang="zh-CN" altLang="en-US" sz="2000" dirty="0">
                <a:latin typeface="+mn-ea"/>
                <a:sym typeface="微软雅黑" panose="020B0503020204020204" pitchFamily="34" charset="-122"/>
              </a:rPr>
              <a:t>世界上持有外汇储备最多的国家</a:t>
            </a:r>
            <a:r>
              <a:rPr lang="zh-CN" altLang="en-US" sz="2000" dirty="0" smtClean="0">
                <a:latin typeface="+mn-ea"/>
                <a:sym typeface="微软雅黑" panose="020B0503020204020204" pitchFamily="34" charset="-122"/>
              </a:rPr>
              <a:t>，到</a:t>
            </a:r>
            <a:r>
              <a:rPr lang="en-US" altLang="zh-CN" sz="2000" dirty="0" smtClean="0">
                <a:latin typeface="+mn-ea"/>
                <a:sym typeface="微软雅黑" panose="020B0503020204020204" pitchFamily="34" charset="-122"/>
              </a:rPr>
              <a:t>2014</a:t>
            </a:r>
            <a:r>
              <a:rPr lang="zh-CN" altLang="en-US" sz="2000" dirty="0" smtClean="0">
                <a:latin typeface="+mn-ea"/>
                <a:sym typeface="微软雅黑" panose="020B0503020204020204" pitchFamily="34" charset="-122"/>
              </a:rPr>
              <a:t>年外汇储备已高</a:t>
            </a:r>
            <a:r>
              <a:rPr lang="zh-CN" altLang="en-US" sz="2000" dirty="0">
                <a:latin typeface="+mn-ea"/>
                <a:sym typeface="微软雅黑" panose="020B0503020204020204" pitchFamily="34" charset="-122"/>
              </a:rPr>
              <a:t>达</a:t>
            </a:r>
            <a:r>
              <a:rPr lang="en-US" altLang="zh-CN" sz="2000" b="1" dirty="0" smtClean="0">
                <a:solidFill>
                  <a:srgbClr val="FF0000"/>
                </a:solidFill>
                <a:latin typeface="+mn-ea"/>
                <a:sym typeface="微软雅黑" panose="020B0503020204020204" pitchFamily="34" charset="-122"/>
              </a:rPr>
              <a:t>3.84</a:t>
            </a:r>
            <a:r>
              <a:rPr lang="zh-CN" altLang="en-US" sz="2000" b="1" dirty="0" smtClean="0">
                <a:solidFill>
                  <a:srgbClr val="FF0000"/>
                </a:solidFill>
                <a:latin typeface="+mn-ea"/>
                <a:sym typeface="微软雅黑" panose="020B0503020204020204" pitchFamily="34" charset="-122"/>
              </a:rPr>
              <a:t>万亿</a:t>
            </a:r>
            <a:r>
              <a:rPr lang="zh-CN" altLang="en-US" sz="2000" dirty="0" smtClean="0">
                <a:latin typeface="+mn-ea"/>
                <a:sym typeface="微软雅黑" panose="020B0503020204020204" pitchFamily="34" charset="-122"/>
              </a:rPr>
              <a:t>美元，远远地把世界其他国家甩在身后，</a:t>
            </a:r>
            <a:r>
              <a:rPr lang="zh-CN" altLang="en-US" sz="2000" b="1" dirty="0" smtClean="0">
                <a:latin typeface="+mn-ea"/>
                <a:sym typeface="微软雅黑" panose="020B0503020204020204" pitchFamily="34" charset="-122"/>
              </a:rPr>
              <a:t>如此庞大的外汇盈余和储备为“引资购商”打下了</a:t>
            </a:r>
            <a:r>
              <a:rPr lang="zh-CN" altLang="en-US" sz="2000" b="1" dirty="0">
                <a:latin typeface="+mn-ea"/>
                <a:sym typeface="微软雅黑" panose="020B0503020204020204" pitchFamily="34" charset="-122"/>
              </a:rPr>
              <a:t>雄厚的资本基础</a:t>
            </a:r>
            <a:r>
              <a:rPr lang="zh-CN" altLang="en-US" sz="2000" b="1" dirty="0" smtClean="0">
                <a:latin typeface="+mn-ea"/>
                <a:sym typeface="微软雅黑" panose="020B0503020204020204" pitchFamily="34" charset="-122"/>
              </a:rPr>
              <a:t>。</a:t>
            </a:r>
            <a:endParaRPr lang="zh-CN" altLang="en-US" sz="2000" b="1" dirty="0">
              <a:latin typeface="+mn-ea"/>
              <a:sym typeface="宋体" panose="02010600030101010101" pitchFamily="2" charset="-122"/>
            </a:endParaRPr>
          </a:p>
        </p:txBody>
      </p:sp>
      <p:sp>
        <p:nvSpPr>
          <p:cNvPr id="14"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19</a:t>
            </a:fld>
            <a:endParaRPr lang="zh-CN" altLang="en-US" sz="1200">
              <a:solidFill>
                <a:schemeClr val="bg1">
                  <a:lumMod val="50000"/>
                </a:schemeClr>
              </a:solidFill>
            </a:endParaRPr>
          </a:p>
        </p:txBody>
      </p:sp>
      <p:sp>
        <p:nvSpPr>
          <p:cNvPr id="17" name="TextBox 16"/>
          <p:cNvSpPr txBox="1"/>
          <p:nvPr/>
        </p:nvSpPr>
        <p:spPr>
          <a:xfrm>
            <a:off x="2610273" y="6186790"/>
            <a:ext cx="3348372" cy="338554"/>
          </a:xfrm>
          <a:prstGeom prst="rect">
            <a:avLst/>
          </a:prstGeom>
          <a:noFill/>
        </p:spPr>
        <p:txBody>
          <a:bodyPr wrap="square" rtlCol="0">
            <a:spAutoFit/>
          </a:bodyPr>
          <a:lstStyle/>
          <a:p>
            <a:pPr algn="ctr"/>
            <a:r>
              <a:rPr lang="zh-CN" altLang="en-US" sz="1600" dirty="0" smtClean="0"/>
              <a:t>中国外汇储备（</a:t>
            </a:r>
            <a:r>
              <a:rPr lang="en-US" altLang="zh-CN" sz="1600" dirty="0" smtClean="0"/>
              <a:t>1999-2015</a:t>
            </a:r>
            <a:r>
              <a:rPr lang="zh-CN" altLang="en-US" sz="1600" dirty="0" smtClean="0"/>
              <a:t>年）</a:t>
            </a:r>
            <a:endParaRPr lang="zh-CN" altLang="en-US" sz="1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15616" y="2544282"/>
            <a:ext cx="6589713"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20"/>
          <p:cNvSpPr>
            <a:spLocks noChangeArrowheads="1"/>
          </p:cNvSpPr>
          <p:nvPr/>
        </p:nvSpPr>
        <p:spPr bwMode="auto">
          <a:xfrm>
            <a:off x="467544" y="548680"/>
            <a:ext cx="741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zh-CN" altLang="en-US" sz="2000" b="1" dirty="0" smtClean="0">
                <a:latin typeface="+mn-ea"/>
                <a:sym typeface="微软雅黑" panose="020B0503020204020204" pitchFamily="34" charset="-122"/>
              </a:rPr>
              <a:t>我国对外投资类型的划分</a:t>
            </a:r>
            <a:endParaRPr lang="zh-CN" altLang="en-US" sz="2000" b="1" dirty="0">
              <a:latin typeface="+mn-ea"/>
              <a:sym typeface="微软雅黑" panose="020B0503020204020204" pitchFamily="34" charset="-122"/>
            </a:endParaRPr>
          </a:p>
        </p:txBody>
      </p:sp>
      <p:sp>
        <p:nvSpPr>
          <p:cNvPr id="14"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20</a:t>
            </a:fld>
            <a:endParaRPr lang="zh-CN" altLang="en-US" sz="1200">
              <a:solidFill>
                <a:schemeClr val="bg1">
                  <a:lumMod val="50000"/>
                </a:schemeClr>
              </a:solidFill>
            </a:endParaRPr>
          </a:p>
        </p:txBody>
      </p:sp>
      <p:graphicFrame>
        <p:nvGraphicFramePr>
          <p:cNvPr id="7" name="表格 6"/>
          <p:cNvGraphicFramePr>
            <a:graphicFrameLocks noGrp="1"/>
          </p:cNvGraphicFramePr>
          <p:nvPr>
            <p:extLst>
              <p:ext uri="{D42A27DB-BD31-4B8C-83A1-F6EECF244321}">
                <p14:modId xmlns:p14="http://schemas.microsoft.com/office/powerpoint/2010/main" val="412281102"/>
              </p:ext>
            </p:extLst>
          </p:nvPr>
        </p:nvGraphicFramePr>
        <p:xfrm>
          <a:off x="539552" y="2594635"/>
          <a:ext cx="7848872" cy="3426653"/>
        </p:xfrm>
        <a:graphic>
          <a:graphicData uri="http://schemas.openxmlformats.org/drawingml/2006/table">
            <a:tbl>
              <a:tblPr firstRow="1" bandRow="1">
                <a:tableStyleId>{BDBED569-4797-4DF1-A0F4-6AAB3CD982D8}</a:tableStyleId>
              </a:tblPr>
              <a:tblGrid>
                <a:gridCol w="989948"/>
                <a:gridCol w="2757712"/>
                <a:gridCol w="2050606"/>
                <a:gridCol w="2050606"/>
              </a:tblGrid>
              <a:tr h="576064">
                <a:tc>
                  <a:txBody>
                    <a:bodyPr/>
                    <a:lstStyle/>
                    <a:p>
                      <a:pPr algn="ctr">
                        <a:lnSpc>
                          <a:spcPct val="150000"/>
                        </a:lnSpc>
                      </a:pPr>
                      <a:r>
                        <a:rPr lang="zh-CN" altLang="en-US" sz="1800" dirty="0" smtClean="0"/>
                        <a:t>序号</a:t>
                      </a:r>
                      <a:endParaRPr lang="zh-CN" altLang="en-US" sz="1800" dirty="0">
                        <a:solidFill>
                          <a:schemeClr val="tx1"/>
                        </a:solidFill>
                      </a:endParaRPr>
                    </a:p>
                  </a:txBody>
                  <a:tcPr/>
                </a:tc>
                <a:tc>
                  <a:txBody>
                    <a:bodyPr/>
                    <a:lstStyle/>
                    <a:p>
                      <a:pPr algn="ctr">
                        <a:lnSpc>
                          <a:spcPct val="150000"/>
                        </a:lnSpc>
                      </a:pPr>
                      <a:r>
                        <a:rPr lang="zh-CN" altLang="en-US" sz="1800" dirty="0" smtClean="0"/>
                        <a:t>对外投资方式举例</a:t>
                      </a:r>
                      <a:endParaRPr lang="zh-CN" altLang="en-US" sz="1800" dirty="0" smtClean="0">
                        <a:solidFill>
                          <a:schemeClr val="tx1"/>
                        </a:solidFill>
                      </a:endParaRPr>
                    </a:p>
                  </a:txBody>
                  <a:tcPr/>
                </a:tc>
                <a:tc>
                  <a:txBody>
                    <a:bodyPr/>
                    <a:lstStyle/>
                    <a:p>
                      <a:pPr algn="ctr">
                        <a:lnSpc>
                          <a:spcPct val="150000"/>
                        </a:lnSpc>
                      </a:pPr>
                      <a:r>
                        <a:rPr lang="zh-CN" altLang="en-US" sz="1800" dirty="0" smtClean="0"/>
                        <a:t>增值类型</a:t>
                      </a:r>
                      <a:endParaRPr lang="zh-CN" altLang="en-US" sz="1800" dirty="0" smtClean="0">
                        <a:solidFill>
                          <a:schemeClr val="tx1"/>
                        </a:solidFill>
                      </a:endParaRPr>
                    </a:p>
                  </a:txBody>
                  <a:tcPr/>
                </a:tc>
                <a:tc>
                  <a:txBody>
                    <a:bodyPr/>
                    <a:lstStyle/>
                    <a:p>
                      <a:pPr algn="ctr">
                        <a:lnSpc>
                          <a:spcPct val="150000"/>
                        </a:lnSpc>
                      </a:pPr>
                      <a:r>
                        <a:rPr lang="zh-CN" altLang="en-US" sz="1800" dirty="0" smtClean="0"/>
                        <a:t>反馈类型</a:t>
                      </a:r>
                      <a:endParaRPr lang="zh-CN" altLang="en-US" sz="1800" dirty="0" smtClean="0">
                        <a:solidFill>
                          <a:schemeClr val="tx1"/>
                        </a:solidFill>
                      </a:endParaRPr>
                    </a:p>
                  </a:txBody>
                  <a:tcPr/>
                </a:tc>
              </a:tr>
              <a:tr h="576064">
                <a:tc>
                  <a:txBody>
                    <a:bodyPr/>
                    <a:lstStyle/>
                    <a:p>
                      <a:pPr algn="ctr">
                        <a:lnSpc>
                          <a:spcPct val="150000"/>
                        </a:lnSpc>
                      </a:pPr>
                      <a:r>
                        <a:rPr lang="zh-CN" altLang="en-US" sz="1800" dirty="0" smtClean="0"/>
                        <a:t>（</a:t>
                      </a:r>
                      <a:r>
                        <a:rPr lang="en-US" altLang="zh-CN" sz="1800" dirty="0" smtClean="0"/>
                        <a:t>1</a:t>
                      </a:r>
                      <a:r>
                        <a:rPr lang="zh-CN" altLang="en-US" sz="1800" dirty="0" smtClean="0"/>
                        <a:t>）</a:t>
                      </a:r>
                      <a:endParaRPr lang="zh-CN" altLang="en-US" sz="1800" dirty="0">
                        <a:solidFill>
                          <a:schemeClr val="tx1"/>
                        </a:solidFill>
                      </a:endParaRPr>
                    </a:p>
                  </a:txBody>
                  <a:tcPr/>
                </a:tc>
                <a:tc>
                  <a:txBody>
                    <a:bodyPr/>
                    <a:lstStyle/>
                    <a:p>
                      <a:pPr algn="l">
                        <a:lnSpc>
                          <a:spcPct val="150000"/>
                        </a:lnSpc>
                      </a:pPr>
                      <a:r>
                        <a:rPr lang="zh-CN" altLang="en-US" sz="1800" dirty="0" smtClean="0"/>
                        <a:t>国家主权基金投资</a:t>
                      </a:r>
                      <a:endParaRPr lang="zh-CN" altLang="en-US" sz="1800" dirty="0">
                        <a:solidFill>
                          <a:schemeClr val="tx1"/>
                        </a:solidFill>
                      </a:endParaRPr>
                    </a:p>
                  </a:txBody>
                  <a:tcPr/>
                </a:tc>
                <a:tc>
                  <a:txBody>
                    <a:bodyPr/>
                    <a:lstStyle/>
                    <a:p>
                      <a:pPr algn="ctr">
                        <a:lnSpc>
                          <a:spcPct val="150000"/>
                        </a:lnSpc>
                      </a:pPr>
                      <a:r>
                        <a:rPr lang="en-US" altLang="zh-CN" sz="1800" dirty="0" smtClean="0"/>
                        <a:t>B</a:t>
                      </a:r>
                      <a:r>
                        <a:rPr lang="zh-CN" altLang="en-US" sz="1800" dirty="0" smtClean="0"/>
                        <a:t>（增殖型）</a:t>
                      </a:r>
                      <a:endParaRPr lang="zh-CN" altLang="en-US" sz="1800" dirty="0">
                        <a:solidFill>
                          <a:schemeClr val="tx1"/>
                        </a:solidFill>
                      </a:endParaRPr>
                    </a:p>
                  </a:txBody>
                  <a:tcPr/>
                </a:tc>
                <a:tc>
                  <a:txBody>
                    <a:bodyPr/>
                    <a:lstStyle/>
                    <a:p>
                      <a:pPr algn="ctr">
                        <a:lnSpc>
                          <a:spcPct val="150000"/>
                        </a:lnSpc>
                      </a:pPr>
                      <a:r>
                        <a:rPr lang="en-US" altLang="zh-CN" sz="1800" dirty="0" smtClean="0"/>
                        <a:t>Ⅲ</a:t>
                      </a:r>
                      <a:r>
                        <a:rPr lang="zh-CN" altLang="en-US" sz="1800" dirty="0" smtClean="0"/>
                        <a:t>（零反馈）</a:t>
                      </a:r>
                      <a:endParaRPr lang="zh-CN" altLang="en-US" sz="1800" dirty="0">
                        <a:solidFill>
                          <a:schemeClr val="tx1"/>
                        </a:solidFill>
                      </a:endParaRPr>
                    </a:p>
                  </a:txBody>
                  <a:tcPr/>
                </a:tc>
              </a:tr>
              <a:tr h="576064">
                <a:tc>
                  <a:txBody>
                    <a:bodyPr/>
                    <a:lstStyle/>
                    <a:p>
                      <a:pPr marL="0" marR="0" indent="0" algn="ctr" defTabSz="914400" rtl="0" eaLnBrk="1" fontAlgn="auto" latinLnBrk="0" hangingPunct="1">
                        <a:lnSpc>
                          <a:spcPct val="150000"/>
                        </a:lnSpc>
                        <a:spcBef>
                          <a:spcPts val="0"/>
                        </a:spcBef>
                        <a:spcAft>
                          <a:spcPts val="0"/>
                        </a:spcAft>
                        <a:buClrTx/>
                        <a:buSzTx/>
                        <a:buFontTx/>
                        <a:buNone/>
                        <a:defRPr/>
                      </a:pPr>
                      <a:r>
                        <a:rPr lang="zh-CN" altLang="en-US" sz="1800" dirty="0" smtClean="0"/>
                        <a:t>（</a:t>
                      </a:r>
                      <a:r>
                        <a:rPr lang="en-US" altLang="zh-CN" sz="1800" dirty="0" smtClean="0"/>
                        <a:t>2</a:t>
                      </a:r>
                      <a:r>
                        <a:rPr lang="zh-CN" altLang="en-US" sz="1800" dirty="0" smtClean="0"/>
                        <a:t>）</a:t>
                      </a:r>
                      <a:endParaRPr lang="zh-CN" altLang="en-US" sz="1800" dirty="0">
                        <a:solidFill>
                          <a:schemeClr val="tx1"/>
                        </a:solidFill>
                      </a:endParaRPr>
                    </a:p>
                  </a:txBody>
                  <a:tcPr/>
                </a:tc>
                <a:tc>
                  <a:txBody>
                    <a:bodyPr/>
                    <a:lstStyle/>
                    <a:p>
                      <a:pPr algn="l">
                        <a:lnSpc>
                          <a:spcPct val="150000"/>
                        </a:lnSpc>
                      </a:pPr>
                      <a:r>
                        <a:rPr lang="zh-CN" altLang="en-US" sz="1800" dirty="0" smtClean="0"/>
                        <a:t>国企资源型投资</a:t>
                      </a:r>
                      <a:endParaRPr lang="zh-CN" altLang="en-US" sz="1800" dirty="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A</a:t>
                      </a:r>
                      <a:r>
                        <a:rPr lang="zh-CN" altLang="en-US" sz="1800" dirty="0" smtClean="0"/>
                        <a:t>（耗散型）</a:t>
                      </a:r>
                      <a:endParaRPr lang="zh-CN" altLang="en-US" sz="1800" dirty="0" smtClean="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Ⅲ</a:t>
                      </a:r>
                      <a:r>
                        <a:rPr lang="zh-CN" altLang="en-US" sz="1800" dirty="0" smtClean="0"/>
                        <a:t>（零反馈）</a:t>
                      </a:r>
                      <a:endParaRPr lang="zh-CN" altLang="en-US" sz="1800" dirty="0">
                        <a:solidFill>
                          <a:schemeClr val="tx1"/>
                        </a:solidFill>
                      </a:endParaRPr>
                    </a:p>
                  </a:txBody>
                  <a:tcPr/>
                </a:tc>
              </a:tr>
              <a:tr h="548243">
                <a:tc>
                  <a:txBody>
                    <a:bodyPr/>
                    <a:lstStyle/>
                    <a:p>
                      <a:pPr marL="0" marR="0" indent="0" algn="ctr" defTabSz="914400" rtl="0" eaLnBrk="1" fontAlgn="auto" latinLnBrk="0" hangingPunct="1">
                        <a:lnSpc>
                          <a:spcPct val="150000"/>
                        </a:lnSpc>
                        <a:spcBef>
                          <a:spcPts val="0"/>
                        </a:spcBef>
                        <a:spcAft>
                          <a:spcPts val="0"/>
                        </a:spcAft>
                        <a:buClrTx/>
                        <a:buSzTx/>
                        <a:buFontTx/>
                        <a:buNone/>
                        <a:defRPr/>
                      </a:pPr>
                      <a:r>
                        <a:rPr lang="zh-CN" altLang="en-US" sz="1800" dirty="0" smtClean="0"/>
                        <a:t>（</a:t>
                      </a:r>
                      <a:r>
                        <a:rPr lang="en-US" altLang="zh-CN" sz="1800" dirty="0" smtClean="0"/>
                        <a:t>3</a:t>
                      </a:r>
                      <a:r>
                        <a:rPr lang="zh-CN" altLang="en-US" sz="1800" dirty="0" smtClean="0"/>
                        <a:t>）</a:t>
                      </a:r>
                      <a:endParaRPr lang="zh-CN" altLang="en-US" sz="1800" dirty="0">
                        <a:solidFill>
                          <a:schemeClr val="tx1"/>
                        </a:solidFill>
                      </a:endParaRPr>
                    </a:p>
                  </a:txBody>
                  <a:tcPr/>
                </a:tc>
                <a:tc>
                  <a:txBody>
                    <a:bodyPr/>
                    <a:lstStyle/>
                    <a:p>
                      <a:pPr algn="l">
                        <a:lnSpc>
                          <a:spcPct val="150000"/>
                        </a:lnSpc>
                      </a:pPr>
                      <a:r>
                        <a:rPr lang="zh-CN" altLang="en-US" sz="1800" dirty="0" smtClean="0"/>
                        <a:t>中国公民投资海外房地产</a:t>
                      </a:r>
                      <a:endParaRPr lang="zh-CN" altLang="en-US" sz="1800" dirty="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A</a:t>
                      </a:r>
                      <a:r>
                        <a:rPr lang="zh-CN" altLang="en-US" sz="1800" dirty="0" smtClean="0"/>
                        <a:t>（耗散型）</a:t>
                      </a:r>
                      <a:endParaRPr lang="zh-CN" altLang="en-US" sz="1800" dirty="0" smtClean="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Ⅲ</a:t>
                      </a:r>
                      <a:r>
                        <a:rPr lang="zh-CN" altLang="en-US" sz="1800" dirty="0" smtClean="0"/>
                        <a:t>（零反馈）</a:t>
                      </a:r>
                      <a:endParaRPr lang="zh-CN" altLang="en-US" sz="1800" dirty="0">
                        <a:solidFill>
                          <a:schemeClr val="tx1"/>
                        </a:solidFill>
                      </a:endParaRPr>
                    </a:p>
                  </a:txBody>
                  <a:tcPr/>
                </a:tc>
              </a:tr>
              <a:tr h="576064">
                <a:tc>
                  <a:txBody>
                    <a:bodyPr/>
                    <a:lstStyle/>
                    <a:p>
                      <a:pPr marL="0" marR="0" indent="0" algn="ctr" defTabSz="914400" rtl="0" eaLnBrk="1" fontAlgn="auto" latinLnBrk="0" hangingPunct="1">
                        <a:lnSpc>
                          <a:spcPct val="150000"/>
                        </a:lnSpc>
                        <a:spcBef>
                          <a:spcPts val="0"/>
                        </a:spcBef>
                        <a:spcAft>
                          <a:spcPts val="0"/>
                        </a:spcAft>
                        <a:buClrTx/>
                        <a:buSzTx/>
                        <a:buFontTx/>
                        <a:buNone/>
                        <a:defRPr/>
                      </a:pPr>
                      <a:r>
                        <a:rPr lang="zh-CN" altLang="en-US" sz="1800" dirty="0" smtClean="0"/>
                        <a:t>（</a:t>
                      </a:r>
                      <a:r>
                        <a:rPr lang="en-US" altLang="zh-CN" sz="1800" dirty="0" smtClean="0"/>
                        <a:t>4</a:t>
                      </a:r>
                      <a:r>
                        <a:rPr lang="zh-CN" altLang="en-US" sz="1800" dirty="0" smtClean="0"/>
                        <a:t>）</a:t>
                      </a:r>
                      <a:endParaRPr lang="zh-CN" altLang="en-US" sz="1800" dirty="0">
                        <a:solidFill>
                          <a:schemeClr val="tx1"/>
                        </a:solidFill>
                      </a:endParaRPr>
                    </a:p>
                  </a:txBody>
                  <a:tcPr/>
                </a:tc>
                <a:tc>
                  <a:txBody>
                    <a:bodyPr/>
                    <a:lstStyle/>
                    <a:p>
                      <a:pPr algn="l">
                        <a:lnSpc>
                          <a:spcPct val="150000"/>
                        </a:lnSpc>
                      </a:pPr>
                      <a:r>
                        <a:rPr lang="zh-CN" altLang="en-US" sz="1800" dirty="0" smtClean="0"/>
                        <a:t>中低端制造业海外转移</a:t>
                      </a:r>
                      <a:endParaRPr lang="zh-CN" altLang="en-US" sz="1800" dirty="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A</a:t>
                      </a:r>
                      <a:r>
                        <a:rPr lang="zh-CN" altLang="en-US" sz="1800" dirty="0" smtClean="0"/>
                        <a:t>（耗散型）</a:t>
                      </a:r>
                      <a:endParaRPr lang="zh-CN" altLang="en-US" sz="1800" dirty="0" smtClean="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Ⅱ</a:t>
                      </a:r>
                      <a:r>
                        <a:rPr lang="zh-CN" altLang="en-US" sz="1800" dirty="0" smtClean="0"/>
                        <a:t>（负反馈）</a:t>
                      </a:r>
                      <a:endParaRPr lang="zh-CN" altLang="en-US" sz="1800" dirty="0" smtClean="0">
                        <a:solidFill>
                          <a:schemeClr val="tx1"/>
                        </a:solidFill>
                      </a:endParaRPr>
                    </a:p>
                  </a:txBody>
                  <a:tcPr/>
                </a:tc>
              </a:tr>
              <a:tr h="574154">
                <a:tc>
                  <a:txBody>
                    <a:bodyPr/>
                    <a:lstStyle/>
                    <a:p>
                      <a:pPr marL="0" marR="0" indent="0" algn="ctr" defTabSz="914400" rtl="0" eaLnBrk="1" fontAlgn="auto" latinLnBrk="0" hangingPunct="1">
                        <a:lnSpc>
                          <a:spcPct val="150000"/>
                        </a:lnSpc>
                        <a:spcBef>
                          <a:spcPts val="0"/>
                        </a:spcBef>
                        <a:spcAft>
                          <a:spcPts val="0"/>
                        </a:spcAft>
                        <a:buClrTx/>
                        <a:buSzTx/>
                        <a:buFontTx/>
                        <a:buNone/>
                        <a:defRPr/>
                      </a:pPr>
                      <a:r>
                        <a:rPr lang="zh-CN" altLang="en-US" sz="1800" dirty="0" smtClean="0"/>
                        <a:t>（</a:t>
                      </a:r>
                      <a:r>
                        <a:rPr lang="en-US" altLang="zh-CN" sz="1800" dirty="0" smtClean="0"/>
                        <a:t>5</a:t>
                      </a:r>
                      <a:r>
                        <a:rPr lang="zh-CN" altLang="en-US" sz="1800" dirty="0" smtClean="0"/>
                        <a:t>）</a:t>
                      </a:r>
                      <a:endParaRPr lang="zh-CN" altLang="en-US" sz="1800" dirty="0">
                        <a:solidFill>
                          <a:schemeClr val="tx1"/>
                        </a:solidFill>
                      </a:endParaRPr>
                    </a:p>
                  </a:txBody>
                  <a:tcPr/>
                </a:tc>
                <a:tc>
                  <a:txBody>
                    <a:bodyPr/>
                    <a:lstStyle/>
                    <a:p>
                      <a:pPr algn="l">
                        <a:lnSpc>
                          <a:spcPct val="150000"/>
                        </a:lnSpc>
                      </a:pPr>
                      <a:r>
                        <a:rPr lang="zh-CN" altLang="en-US" sz="1800" dirty="0" smtClean="0"/>
                        <a:t>引资购商</a:t>
                      </a:r>
                      <a:endParaRPr lang="zh-CN" altLang="en-US" sz="1800" dirty="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B</a:t>
                      </a:r>
                      <a:r>
                        <a:rPr lang="zh-CN" altLang="en-US" sz="1800" dirty="0" smtClean="0"/>
                        <a:t>（增殖型）</a:t>
                      </a:r>
                      <a:endParaRPr lang="zh-CN" altLang="en-US" sz="1800" dirty="0">
                        <a:solidFill>
                          <a:schemeClr val="tx1"/>
                        </a:solidFill>
                      </a:endParaRPr>
                    </a:p>
                  </a:txBody>
                  <a:tcPr/>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n-US" altLang="zh-CN" sz="1800" dirty="0" smtClean="0"/>
                        <a:t>Ⅰ</a:t>
                      </a:r>
                      <a:r>
                        <a:rPr lang="zh-CN" altLang="en-US" sz="1800" dirty="0" smtClean="0"/>
                        <a:t>（正反馈）</a:t>
                      </a:r>
                      <a:endParaRPr lang="zh-CN" altLang="en-US" sz="1800" dirty="0" smtClean="0">
                        <a:solidFill>
                          <a:schemeClr val="tx1"/>
                        </a:solidFill>
                      </a:endParaRPr>
                    </a:p>
                  </a:txBody>
                  <a:tcPr/>
                </a:tc>
              </a:tr>
            </a:tbl>
          </a:graphicData>
        </a:graphic>
      </p:graphicFrame>
      <p:sp>
        <p:nvSpPr>
          <p:cNvPr id="8" name="TextBox 10"/>
          <p:cNvSpPr>
            <a:spLocks noChangeArrowheads="1"/>
          </p:cNvSpPr>
          <p:nvPr/>
        </p:nvSpPr>
        <p:spPr bwMode="auto">
          <a:xfrm>
            <a:off x="467544" y="1124744"/>
            <a:ext cx="8064896"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3000"/>
              </a:lnSpc>
            </a:pPr>
            <a:r>
              <a:rPr lang="zh-CN" altLang="zh-CN" sz="2000" dirty="0" smtClean="0"/>
              <a:t>根据</a:t>
            </a:r>
            <a:r>
              <a:rPr lang="zh-CN" altLang="zh-CN" sz="2000" dirty="0"/>
              <a:t>对外投资对外汇储备的</a:t>
            </a:r>
            <a:r>
              <a:rPr lang="zh-CN" altLang="zh-CN" sz="2000" dirty="0" smtClean="0"/>
              <a:t>影响</a:t>
            </a:r>
            <a:r>
              <a:rPr lang="zh-CN" altLang="en-US" sz="2000" dirty="0"/>
              <a:t>，</a:t>
            </a:r>
            <a:r>
              <a:rPr lang="zh-CN" altLang="zh-CN" sz="2000" dirty="0" smtClean="0"/>
              <a:t>把</a:t>
            </a:r>
            <a:r>
              <a:rPr lang="zh-CN" altLang="zh-CN" sz="2000" dirty="0"/>
              <a:t>对外投资划分为两类：</a:t>
            </a:r>
            <a:r>
              <a:rPr lang="en-US" altLang="zh-CN" sz="2000" dirty="0"/>
              <a:t>A</a:t>
            </a:r>
            <a:r>
              <a:rPr lang="zh-CN" altLang="zh-CN" sz="2000" dirty="0"/>
              <a:t>外汇储备耗散型对外投资；</a:t>
            </a:r>
            <a:r>
              <a:rPr lang="en-US" altLang="zh-CN" sz="2000" dirty="0"/>
              <a:t>B</a:t>
            </a:r>
            <a:r>
              <a:rPr lang="zh-CN" altLang="zh-CN" sz="2000" dirty="0"/>
              <a:t>外汇储备增殖型对外</a:t>
            </a:r>
            <a:r>
              <a:rPr lang="zh-CN" altLang="zh-CN" sz="2000" dirty="0" smtClean="0"/>
              <a:t>投资</a:t>
            </a:r>
            <a:r>
              <a:rPr lang="zh-CN" altLang="en-US" sz="2000" dirty="0" smtClean="0"/>
              <a:t>；</a:t>
            </a:r>
            <a:r>
              <a:rPr lang="zh-CN" altLang="zh-CN" sz="2000" dirty="0" smtClean="0"/>
              <a:t>按照</a:t>
            </a:r>
            <a:r>
              <a:rPr lang="zh-CN" altLang="zh-CN" sz="2000" dirty="0"/>
              <a:t>对外投资对母国经济的</a:t>
            </a:r>
            <a:r>
              <a:rPr lang="zh-CN" altLang="zh-CN" sz="2000" dirty="0" smtClean="0"/>
              <a:t>影响</a:t>
            </a:r>
            <a:r>
              <a:rPr lang="zh-CN" altLang="en-US" sz="2000" dirty="0" smtClean="0"/>
              <a:t>，</a:t>
            </a:r>
            <a:r>
              <a:rPr lang="zh-CN" altLang="zh-CN" sz="2000" dirty="0" smtClean="0"/>
              <a:t>把</a:t>
            </a:r>
            <a:r>
              <a:rPr lang="zh-CN" altLang="zh-CN" sz="2000" dirty="0"/>
              <a:t>对外投资分为三类</a:t>
            </a:r>
            <a:r>
              <a:rPr lang="zh-CN" altLang="zh-CN" sz="2000" dirty="0" smtClean="0"/>
              <a:t>：</a:t>
            </a:r>
            <a:r>
              <a:rPr lang="en-US" altLang="zh-CN" sz="2000" dirty="0" smtClean="0"/>
              <a:t>Ⅰ</a:t>
            </a:r>
            <a:r>
              <a:rPr lang="zh-CN" altLang="zh-CN" sz="2000" dirty="0" smtClean="0"/>
              <a:t>正反馈；</a:t>
            </a:r>
            <a:r>
              <a:rPr lang="en-US" altLang="zh-CN" sz="2000" dirty="0" smtClean="0"/>
              <a:t>Ⅱ</a:t>
            </a:r>
            <a:r>
              <a:rPr lang="zh-CN" altLang="zh-CN" sz="2000" dirty="0" smtClean="0"/>
              <a:t>负反馈；</a:t>
            </a:r>
            <a:r>
              <a:rPr lang="en-US" altLang="zh-CN" sz="2000" dirty="0" smtClean="0"/>
              <a:t>Ⅲ</a:t>
            </a:r>
            <a:r>
              <a:rPr lang="zh-CN" altLang="zh-CN" sz="2000" dirty="0" smtClean="0"/>
              <a:t>零反馈</a:t>
            </a:r>
            <a:r>
              <a:rPr lang="zh-CN" altLang="en-US" sz="2000" b="1" dirty="0" smtClean="0">
                <a:latin typeface="+mn-ea"/>
                <a:sym typeface="微软雅黑" panose="020B0503020204020204" pitchFamily="34" charset="-122"/>
              </a:rPr>
              <a:t>。</a:t>
            </a:r>
            <a:endParaRPr lang="zh-CN" altLang="en-US" sz="2000" b="1" dirty="0">
              <a:latin typeface="+mn-ea"/>
              <a:sym typeface="宋体" panose="02010600030101010101" pitchFamily="2" charset="-122"/>
            </a:endParaRPr>
          </a:p>
        </p:txBody>
      </p:sp>
    </p:spTree>
    <p:extLst>
      <p:ext uri="{BB962C8B-B14F-4D97-AF65-F5344CB8AC3E}">
        <p14:creationId xmlns:p14="http://schemas.microsoft.com/office/powerpoint/2010/main" val="23614405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290520" y="821918"/>
            <a:ext cx="460196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10"/>
          <p:cNvSpPr>
            <a:spLocks noChangeArrowheads="1"/>
          </p:cNvSpPr>
          <p:nvPr/>
        </p:nvSpPr>
        <p:spPr bwMode="auto">
          <a:xfrm>
            <a:off x="323527" y="1272585"/>
            <a:ext cx="378042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3000"/>
              </a:lnSpc>
            </a:pPr>
            <a:r>
              <a:rPr lang="zh-CN" altLang="en-US" sz="2000" b="1" dirty="0" smtClean="0">
                <a:latin typeface="+mn-ea"/>
                <a:sym typeface="微软雅黑" panose="020B0503020204020204" pitchFamily="34" charset="-122"/>
              </a:rPr>
              <a:t>欧美</a:t>
            </a:r>
            <a:r>
              <a:rPr lang="zh-CN" altLang="en-US" sz="2000" b="1" dirty="0">
                <a:latin typeface="+mn-ea"/>
                <a:sym typeface="微软雅黑" panose="020B0503020204020204" pitchFamily="34" charset="-122"/>
              </a:rPr>
              <a:t>国家及日本</a:t>
            </a:r>
            <a:r>
              <a:rPr lang="zh-CN" altLang="en-US" sz="2000" b="1" dirty="0" smtClean="0">
                <a:latin typeface="+mn-ea"/>
                <a:sym typeface="微软雅黑" panose="020B0503020204020204" pitchFamily="34" charset="-122"/>
              </a:rPr>
              <a:t>经济陷入低迷</a:t>
            </a:r>
            <a:r>
              <a:rPr lang="zh-CN" altLang="en-US" sz="2000" b="1" dirty="0">
                <a:latin typeface="+mn-ea"/>
                <a:sym typeface="微软雅黑" panose="020B0503020204020204" pitchFamily="34" charset="-122"/>
              </a:rPr>
              <a:t>，西方工业企业遭受打击，主要货币汇率持续走低，而中国经济仍能保持中高速增长水平</a:t>
            </a:r>
            <a:r>
              <a:rPr lang="zh-CN" altLang="en-US" sz="2000" b="1" dirty="0" smtClean="0">
                <a:latin typeface="+mn-ea"/>
                <a:sym typeface="微软雅黑" panose="020B0503020204020204" pitchFamily="34" charset="-122"/>
              </a:rPr>
              <a:t>，这为</a:t>
            </a:r>
            <a:r>
              <a:rPr lang="zh-CN" altLang="en-US" sz="2000" b="1" dirty="0">
                <a:latin typeface="+mn-ea"/>
                <a:sym typeface="微软雅黑" panose="020B0503020204020204" pitchFamily="34" charset="-122"/>
              </a:rPr>
              <a:t>“引资购商”实施跨境并购提供</a:t>
            </a:r>
            <a:r>
              <a:rPr lang="zh-CN" altLang="en-US" sz="2000" b="1" dirty="0" smtClean="0">
                <a:latin typeface="+mn-ea"/>
                <a:sym typeface="微软雅黑" panose="020B0503020204020204" pitchFamily="34" charset="-122"/>
              </a:rPr>
              <a:t>了千载难逢的机遇</a:t>
            </a:r>
            <a:r>
              <a:rPr lang="zh-CN" altLang="en-US" sz="2000" b="1" dirty="0">
                <a:latin typeface="+mn-ea"/>
                <a:sym typeface="微软雅黑" panose="020B0503020204020204" pitchFamily="34" charset="-122"/>
              </a:rPr>
              <a:t>，也为并购之后预留出了足够的企业价值增长空间</a:t>
            </a:r>
            <a:r>
              <a:rPr lang="zh-CN" altLang="en-US" sz="2000" b="1" dirty="0" smtClean="0">
                <a:latin typeface="+mn-ea"/>
                <a:sym typeface="微软雅黑" panose="020B0503020204020204" pitchFamily="34" charset="-122"/>
              </a:rPr>
              <a:t>。</a:t>
            </a:r>
            <a:endParaRPr lang="zh-CN" altLang="en-US" sz="2000" dirty="0">
              <a:solidFill>
                <a:srgbClr val="3F3F3F"/>
              </a:solidFill>
              <a:latin typeface="+mn-ea"/>
              <a:sym typeface="宋体" panose="02010600030101010101" pitchFamily="2" charset="-122"/>
            </a:endParaRPr>
          </a:p>
        </p:txBody>
      </p:sp>
      <p:sp>
        <p:nvSpPr>
          <p:cNvPr id="9" name="矩形 20"/>
          <p:cNvSpPr>
            <a:spLocks noChangeArrowheads="1"/>
          </p:cNvSpPr>
          <p:nvPr/>
        </p:nvSpPr>
        <p:spPr bwMode="auto">
          <a:xfrm>
            <a:off x="323528" y="476672"/>
            <a:ext cx="741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2000" b="1" dirty="0" smtClean="0">
                <a:latin typeface="+mn-ea"/>
                <a:sym typeface="微软雅黑" panose="020B0503020204020204" pitchFamily="34" charset="-122"/>
              </a:rPr>
              <a:t>d. </a:t>
            </a:r>
            <a:r>
              <a:rPr lang="zh-CN" altLang="en-US" sz="2000" b="1" dirty="0">
                <a:latin typeface="+mn-ea"/>
                <a:sym typeface="微软雅黑" panose="020B0503020204020204" pitchFamily="34" charset="-122"/>
              </a:rPr>
              <a:t>难得</a:t>
            </a:r>
            <a:r>
              <a:rPr lang="zh-CN" altLang="en-US" sz="2000" b="1" dirty="0" smtClean="0">
                <a:latin typeface="+mn-ea"/>
                <a:sym typeface="微软雅黑" panose="020B0503020204020204" pitchFamily="34" charset="-122"/>
              </a:rPr>
              <a:t>的跨境并购机遇</a:t>
            </a:r>
            <a:endParaRPr lang="zh-CN" altLang="en-US" sz="2000" b="1" dirty="0">
              <a:latin typeface="+mn-ea"/>
              <a:sym typeface="微软雅黑" panose="020B0503020204020204" pitchFamily="34" charset="-122"/>
            </a:endParaRPr>
          </a:p>
        </p:txBody>
      </p:sp>
      <p:sp>
        <p:nvSpPr>
          <p:cNvPr id="28" name="TextBox 27"/>
          <p:cNvSpPr txBox="1"/>
          <p:nvPr/>
        </p:nvSpPr>
        <p:spPr>
          <a:xfrm>
            <a:off x="5166809" y="914032"/>
            <a:ext cx="3348372" cy="276999"/>
          </a:xfrm>
          <a:prstGeom prst="rect">
            <a:avLst/>
          </a:prstGeom>
          <a:noFill/>
        </p:spPr>
        <p:txBody>
          <a:bodyPr wrap="square" rtlCol="0">
            <a:spAutoFit/>
          </a:bodyPr>
          <a:lstStyle/>
          <a:p>
            <a:pPr algn="ctr"/>
            <a:r>
              <a:rPr lang="zh-CN" altLang="en-US" sz="1200" dirty="0" smtClean="0">
                <a:solidFill>
                  <a:schemeClr val="bg1">
                    <a:lumMod val="50000"/>
                  </a:schemeClr>
                </a:solidFill>
                <a:latin typeface="黑体" panose="02010609060101010101" charset="-122"/>
                <a:ea typeface="黑体" panose="02010609060101010101" charset="-122"/>
              </a:rPr>
              <a:t>美元兑人民币汇率</a:t>
            </a:r>
            <a:endParaRPr lang="zh-CN" altLang="en-US" sz="1200" dirty="0">
              <a:solidFill>
                <a:schemeClr val="bg1">
                  <a:lumMod val="50000"/>
                </a:schemeClr>
              </a:solidFill>
              <a:latin typeface="黑体" panose="02010609060101010101" charset="-122"/>
              <a:ea typeface="黑体" panose="02010609060101010101" charset="-122"/>
            </a:endParaRPr>
          </a:p>
        </p:txBody>
      </p:sp>
      <p:sp>
        <p:nvSpPr>
          <p:cNvPr id="11" name="六边形 32"/>
          <p:cNvSpPr>
            <a:spLocks noChangeArrowheads="1"/>
          </p:cNvSpPr>
          <p:nvPr/>
        </p:nvSpPr>
        <p:spPr bwMode="auto">
          <a:xfrm>
            <a:off x="1194425" y="4531955"/>
            <a:ext cx="1497012" cy="1290638"/>
          </a:xfrm>
          <a:prstGeom prst="hexagon">
            <a:avLst>
              <a:gd name="adj" fmla="val 24997"/>
              <a:gd name="vf" fmla="val 115470"/>
            </a:avLst>
          </a:prstGeom>
          <a:blipFill dpi="0" rotWithShape="1">
            <a:blip r:embed="rId4"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2" name="六边形 33"/>
          <p:cNvSpPr>
            <a:spLocks noChangeArrowheads="1"/>
          </p:cNvSpPr>
          <p:nvPr/>
        </p:nvSpPr>
        <p:spPr bwMode="auto">
          <a:xfrm>
            <a:off x="2372032" y="5355233"/>
            <a:ext cx="1106488" cy="954087"/>
          </a:xfrm>
          <a:prstGeom prst="hexagon">
            <a:avLst>
              <a:gd name="adj" fmla="val 24993"/>
              <a:gd name="vf" fmla="val 115470"/>
            </a:avLst>
          </a:prstGeom>
          <a:blipFill dpi="0" rotWithShape="1">
            <a:blip r:embed="rId5"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六边形 34"/>
          <p:cNvSpPr>
            <a:spLocks noChangeArrowheads="1"/>
          </p:cNvSpPr>
          <p:nvPr/>
        </p:nvSpPr>
        <p:spPr bwMode="auto">
          <a:xfrm>
            <a:off x="693727" y="5483185"/>
            <a:ext cx="808038" cy="696913"/>
          </a:xfrm>
          <a:prstGeom prst="hexagon">
            <a:avLst>
              <a:gd name="adj" fmla="val 24998"/>
              <a:gd name="vf" fmla="val 115470"/>
            </a:avLst>
          </a:prstGeom>
          <a:blipFill dpi="0" rotWithShape="1">
            <a:blip r:embed="rId6"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 name="六边形 35"/>
          <p:cNvSpPr>
            <a:spLocks noChangeArrowheads="1"/>
          </p:cNvSpPr>
          <p:nvPr/>
        </p:nvSpPr>
        <p:spPr bwMode="auto">
          <a:xfrm>
            <a:off x="2617777" y="4415433"/>
            <a:ext cx="615950" cy="530225"/>
          </a:xfrm>
          <a:prstGeom prst="hexagon">
            <a:avLst>
              <a:gd name="adj" fmla="val 25051"/>
              <a:gd name="vf" fmla="val 115470"/>
            </a:avLst>
          </a:prstGeom>
          <a:solidFill>
            <a:srgbClr val="D8D8D8">
              <a:alpha val="63136"/>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21</a:t>
            </a:fld>
            <a:endParaRPr lang="zh-CN" altLang="en-US" sz="1200">
              <a:solidFill>
                <a:schemeClr val="bg1">
                  <a:lumMod val="50000"/>
                </a:schemeClr>
              </a:solidFill>
            </a:endParaRPr>
          </a:p>
        </p:txBody>
      </p:sp>
      <p:pic>
        <p:nvPicPr>
          <p:cNvPr id="3075" name="Picture 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290520" y="3558222"/>
            <a:ext cx="4601960" cy="260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0"/>
          <p:cNvSpPr>
            <a:spLocks noChangeArrowheads="1"/>
          </p:cNvSpPr>
          <p:nvPr/>
        </p:nvSpPr>
        <p:spPr bwMode="auto">
          <a:xfrm flipH="1">
            <a:off x="4427537" y="-50800"/>
            <a:ext cx="5386387" cy="6912548"/>
          </a:xfrm>
          <a:prstGeom prst="parallelogram">
            <a:avLst>
              <a:gd name="adj" fmla="val 25000"/>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3" name="图片 11"/>
          <p:cNvPicPr>
            <a:picLocks noChangeAspect="1" noChangeArrowheads="1"/>
          </p:cNvPicPr>
          <p:nvPr/>
        </p:nvPicPr>
        <p:blipFill>
          <a:blip r:embed="rId2" cstate="screen"/>
          <a:srcRect/>
          <a:stretch>
            <a:fillRect/>
          </a:stretch>
        </p:blipFill>
        <p:spPr bwMode="auto">
          <a:xfrm>
            <a:off x="4860925" y="-50800"/>
            <a:ext cx="8777288"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0"/>
          <p:cNvSpPr>
            <a:spLocks noChangeArrowheads="1"/>
          </p:cNvSpPr>
          <p:nvPr/>
        </p:nvSpPr>
        <p:spPr bwMode="auto">
          <a:xfrm>
            <a:off x="264145" y="1628800"/>
            <a:ext cx="4379863" cy="4175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2000" b="1" dirty="0"/>
              <a:t>“引资购商”将全球高端制造价值链及其高价值配套环节引入中国制造业，中国比较成本优势和广阔市场空间将使其全球销售收入和利润具有倍增潜力，日益开放和融合的国内外资本市场也为其跨国重组和上市打开了方便之门，这使得“引资购商”作为跨国投资活动具有足够安全的退出通道和获利空间。</a:t>
            </a:r>
            <a:endParaRPr lang="zh-CN" altLang="en-US" sz="2000" dirty="0">
              <a:solidFill>
                <a:srgbClr val="3F3F3F"/>
              </a:solidFill>
              <a:latin typeface="+mn-ea"/>
              <a:sym typeface="宋体" panose="02010600030101010101" pitchFamily="2" charset="-122"/>
            </a:endParaRPr>
          </a:p>
        </p:txBody>
      </p:sp>
      <p:sp>
        <p:nvSpPr>
          <p:cNvPr id="6" name="矩形 20"/>
          <p:cNvSpPr>
            <a:spLocks noChangeArrowheads="1"/>
          </p:cNvSpPr>
          <p:nvPr/>
        </p:nvSpPr>
        <p:spPr bwMode="auto">
          <a:xfrm>
            <a:off x="323528" y="652626"/>
            <a:ext cx="41040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2000" b="1" dirty="0" smtClean="0">
                <a:latin typeface="+mn-ea"/>
                <a:sym typeface="微软雅黑" panose="020B0503020204020204" pitchFamily="34" charset="-122"/>
              </a:rPr>
              <a:t>e. </a:t>
            </a:r>
            <a:r>
              <a:rPr lang="zh-CN" altLang="en-US" sz="2000" b="1" dirty="0" smtClean="0">
                <a:latin typeface="+mn-ea"/>
                <a:sym typeface="微软雅黑" panose="020B0503020204020204" pitchFamily="34" charset="-122"/>
              </a:rPr>
              <a:t>安全的退出通道和获利空间</a:t>
            </a:r>
            <a:endParaRPr lang="zh-CN" altLang="en-US" sz="2000" b="1" dirty="0">
              <a:latin typeface="+mn-ea"/>
              <a:sym typeface="微软雅黑" panose="020B0503020204020204" pitchFamily="34" charset="-122"/>
            </a:endParaRPr>
          </a:p>
        </p:txBody>
      </p:sp>
      <p:sp>
        <p:nvSpPr>
          <p:cNvPr id="7"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22</a:t>
            </a:fld>
            <a:endParaRPr lang="zh-CN" altLang="en-US" sz="1200">
              <a:solidFill>
                <a:schemeClr val="bg1">
                  <a:lumMod val="5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标题 1"/>
          <p:cNvSpPr txBox="1"/>
          <p:nvPr/>
        </p:nvSpPr>
        <p:spPr>
          <a:xfrm>
            <a:off x="323528" y="548680"/>
            <a:ext cx="8064896" cy="72494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t>“引资购商”的紧迫性</a:t>
            </a:r>
            <a:endParaRPr lang="zh-CN" altLang="en-US" sz="2800" b="1" dirty="0"/>
          </a:p>
        </p:txBody>
      </p:sp>
      <p:grpSp>
        <p:nvGrpSpPr>
          <p:cNvPr id="7" name="Group 2"/>
          <p:cNvGrpSpPr/>
          <p:nvPr/>
        </p:nvGrpSpPr>
        <p:grpSpPr bwMode="auto">
          <a:xfrm>
            <a:off x="683568" y="1412776"/>
            <a:ext cx="7813678" cy="4679960"/>
            <a:chOff x="333" y="1194"/>
            <a:chExt cx="4922" cy="2948"/>
          </a:xfrm>
        </p:grpSpPr>
        <p:sp>
          <p:nvSpPr>
            <p:cNvPr id="8" name="Rectangle 3"/>
            <p:cNvSpPr>
              <a:spLocks noChangeArrowheads="1"/>
            </p:cNvSpPr>
            <p:nvPr/>
          </p:nvSpPr>
          <p:spPr bwMode="gray">
            <a:xfrm>
              <a:off x="336" y="3580"/>
              <a:ext cx="4604" cy="517"/>
            </a:xfrm>
            <a:prstGeom prst="rect">
              <a:avLst/>
            </a:prstGeom>
            <a:gradFill rotWithShape="1">
              <a:gsLst>
                <a:gs pos="0">
                  <a:schemeClr val="folHlink">
                    <a:gamma/>
                    <a:tint val="0"/>
                    <a:invGamma/>
                  </a:schemeClr>
                </a:gs>
                <a:gs pos="100000">
                  <a:srgbClr val="9966FF"/>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grpSp>
          <p:nvGrpSpPr>
            <p:cNvPr id="10" name="Group 4"/>
            <p:cNvGrpSpPr/>
            <p:nvPr/>
          </p:nvGrpSpPr>
          <p:grpSpPr bwMode="auto">
            <a:xfrm>
              <a:off x="4632" y="3554"/>
              <a:ext cx="623" cy="588"/>
              <a:chOff x="5613" y="3606"/>
              <a:chExt cx="1680" cy="1680"/>
            </a:xfrm>
          </p:grpSpPr>
          <p:sp>
            <p:nvSpPr>
              <p:cNvPr id="36" name="Oval 5"/>
              <p:cNvSpPr>
                <a:spLocks noChangeArrowheads="1"/>
              </p:cNvSpPr>
              <p:nvPr/>
            </p:nvSpPr>
            <p:spPr bwMode="gray">
              <a:xfrm>
                <a:off x="5613" y="3606"/>
                <a:ext cx="1680" cy="1680"/>
              </a:xfrm>
              <a:prstGeom prst="ellipse">
                <a:avLst/>
              </a:prstGeom>
              <a:gradFill rotWithShape="1">
                <a:gsLst>
                  <a:gs pos="0">
                    <a:srgbClr val="9966FF"/>
                  </a:gs>
                  <a:gs pos="100000">
                    <a:schemeClr val="folHlink">
                      <a:gamma/>
                      <a:shade val="24314"/>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37" name="Freeform 6"/>
              <p:cNvSpPr/>
              <p:nvPr/>
            </p:nvSpPr>
            <p:spPr bwMode="gray">
              <a:xfrm>
                <a:off x="5810" y="3616"/>
                <a:ext cx="1296" cy="634"/>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9966FF"/>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11" name="Text Box 7"/>
            <p:cNvSpPr txBox="1">
              <a:spLocks noChangeArrowheads="1"/>
            </p:cNvSpPr>
            <p:nvPr/>
          </p:nvSpPr>
          <p:spPr bwMode="gray">
            <a:xfrm>
              <a:off x="4816" y="3579"/>
              <a:ext cx="252" cy="291"/>
            </a:xfrm>
            <a:prstGeom prst="rect">
              <a:avLst/>
            </a:prstGeom>
            <a:noFill/>
            <a:ln w="9525" algn="ctr">
              <a:noFill/>
              <a:miter lim="800000"/>
            </a:ln>
            <a:effectLst/>
          </p:spPr>
          <p:txBody>
            <a:bodyPr wrap="non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d</a:t>
              </a:r>
            </a:p>
          </p:txBody>
        </p:sp>
        <p:sp>
          <p:nvSpPr>
            <p:cNvPr id="12" name="Rectangle 8"/>
            <p:cNvSpPr>
              <a:spLocks noChangeArrowheads="1"/>
            </p:cNvSpPr>
            <p:nvPr/>
          </p:nvSpPr>
          <p:spPr bwMode="gray">
            <a:xfrm>
              <a:off x="333" y="2044"/>
              <a:ext cx="4118" cy="459"/>
            </a:xfrm>
            <a:prstGeom prst="rect">
              <a:avLst/>
            </a:prstGeom>
            <a:gradFill rotWithShape="1">
              <a:gsLst>
                <a:gs pos="0">
                  <a:schemeClr val="accent1">
                    <a:gamma/>
                    <a:tint val="0"/>
                    <a:invGamma/>
                  </a:schemeClr>
                </a:gs>
                <a:gs pos="100000">
                  <a:srgbClr val="00B0F0"/>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grpSp>
          <p:nvGrpSpPr>
            <p:cNvPr id="13" name="Group 9"/>
            <p:cNvGrpSpPr/>
            <p:nvPr/>
          </p:nvGrpSpPr>
          <p:grpSpPr bwMode="auto">
            <a:xfrm>
              <a:off x="4183" y="1970"/>
              <a:ext cx="613" cy="581"/>
              <a:chOff x="5098" y="2131"/>
              <a:chExt cx="430" cy="437"/>
            </a:xfrm>
          </p:grpSpPr>
          <p:grpSp>
            <p:nvGrpSpPr>
              <p:cNvPr id="32" name="Group 10"/>
              <p:cNvGrpSpPr/>
              <p:nvPr/>
            </p:nvGrpSpPr>
            <p:grpSpPr bwMode="auto">
              <a:xfrm>
                <a:off x="5098" y="2131"/>
                <a:ext cx="430" cy="437"/>
                <a:chOff x="6548" y="2545"/>
                <a:chExt cx="1680" cy="1680"/>
              </a:xfrm>
            </p:grpSpPr>
            <p:sp>
              <p:nvSpPr>
                <p:cNvPr id="34" name="Oval 11"/>
                <p:cNvSpPr>
                  <a:spLocks noChangeArrowheads="1"/>
                </p:cNvSpPr>
                <p:nvPr/>
              </p:nvSpPr>
              <p:spPr bwMode="gray">
                <a:xfrm>
                  <a:off x="6548" y="2545"/>
                  <a:ext cx="1680" cy="1680"/>
                </a:xfrm>
                <a:prstGeom prst="ellipse">
                  <a:avLst/>
                </a:prstGeom>
                <a:gradFill rotWithShape="1">
                  <a:gsLst>
                    <a:gs pos="0">
                      <a:srgbClr val="00B0F0"/>
                    </a:gs>
                    <a:gs pos="100000">
                      <a:schemeClr val="accent1">
                        <a:gamma/>
                        <a:shade val="30196"/>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35" name="Freeform 12"/>
                <p:cNvSpPr/>
                <p:nvPr/>
              </p:nvSpPr>
              <p:spPr bwMode="gray">
                <a:xfrm>
                  <a:off x="6736" y="2565"/>
                  <a:ext cx="1296" cy="634"/>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00B0F0"/>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33" name="Text Box 13"/>
              <p:cNvSpPr txBox="1">
                <a:spLocks noChangeArrowheads="1"/>
              </p:cNvSpPr>
              <p:nvPr/>
            </p:nvSpPr>
            <p:spPr bwMode="gray">
              <a:xfrm>
                <a:off x="5224" y="2169"/>
                <a:ext cx="177" cy="219"/>
              </a:xfrm>
              <a:prstGeom prst="rect">
                <a:avLst/>
              </a:prstGeom>
              <a:noFill/>
              <a:ln w="9525" algn="ctr">
                <a:noFill/>
                <a:miter lim="800000"/>
              </a:ln>
              <a:effectLst/>
            </p:spPr>
            <p:txBody>
              <a:bodyPr wrap="non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b</a:t>
                </a:r>
              </a:p>
            </p:txBody>
          </p:sp>
        </p:grpSp>
        <p:sp>
          <p:nvSpPr>
            <p:cNvPr id="14" name="Rectangle 14"/>
            <p:cNvSpPr>
              <a:spLocks noChangeArrowheads="1"/>
            </p:cNvSpPr>
            <p:nvPr/>
          </p:nvSpPr>
          <p:spPr bwMode="gray">
            <a:xfrm>
              <a:off x="336" y="2782"/>
              <a:ext cx="4460" cy="492"/>
            </a:xfrm>
            <a:prstGeom prst="rect">
              <a:avLst/>
            </a:prstGeom>
            <a:gradFill rotWithShape="1">
              <a:gsLst>
                <a:gs pos="0">
                  <a:schemeClr val="hlink">
                    <a:gamma/>
                    <a:tint val="0"/>
                    <a:invGamma/>
                  </a:schemeClr>
                </a:gs>
                <a:gs pos="100000">
                  <a:srgbClr val="FFC000"/>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grpSp>
          <p:nvGrpSpPr>
            <p:cNvPr id="15" name="Group 15"/>
            <p:cNvGrpSpPr/>
            <p:nvPr/>
          </p:nvGrpSpPr>
          <p:grpSpPr bwMode="auto">
            <a:xfrm>
              <a:off x="4478" y="2678"/>
              <a:ext cx="595" cy="598"/>
              <a:chOff x="4637" y="3572"/>
              <a:chExt cx="428" cy="401"/>
            </a:xfrm>
          </p:grpSpPr>
          <p:grpSp>
            <p:nvGrpSpPr>
              <p:cNvPr id="28" name="Group 16"/>
              <p:cNvGrpSpPr/>
              <p:nvPr/>
            </p:nvGrpSpPr>
            <p:grpSpPr bwMode="auto">
              <a:xfrm>
                <a:off x="4637" y="3572"/>
                <a:ext cx="428" cy="401"/>
                <a:chOff x="6415" y="2919"/>
                <a:chExt cx="1739" cy="1717"/>
              </a:xfrm>
            </p:grpSpPr>
            <p:sp>
              <p:nvSpPr>
                <p:cNvPr id="30" name="Oval 17"/>
                <p:cNvSpPr>
                  <a:spLocks noChangeArrowheads="1"/>
                </p:cNvSpPr>
                <p:nvPr/>
              </p:nvSpPr>
              <p:spPr bwMode="gray">
                <a:xfrm>
                  <a:off x="6415" y="2956"/>
                  <a:ext cx="1739" cy="1680"/>
                </a:xfrm>
                <a:prstGeom prst="ellipse">
                  <a:avLst/>
                </a:prstGeom>
                <a:gradFill rotWithShape="1">
                  <a:gsLst>
                    <a:gs pos="0">
                      <a:srgbClr val="FFC000"/>
                    </a:gs>
                    <a:gs pos="100000">
                      <a:schemeClr val="hlink">
                        <a:gamma/>
                        <a:shade val="24314"/>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31" name="Freeform 18"/>
                <p:cNvSpPr/>
                <p:nvPr/>
              </p:nvSpPr>
              <p:spPr bwMode="gray">
                <a:xfrm>
                  <a:off x="6625" y="2919"/>
                  <a:ext cx="1331" cy="634"/>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C000"/>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29" name="Text Box 19"/>
              <p:cNvSpPr txBox="1">
                <a:spLocks noChangeArrowheads="1"/>
              </p:cNvSpPr>
              <p:nvPr/>
            </p:nvSpPr>
            <p:spPr bwMode="gray">
              <a:xfrm>
                <a:off x="4765" y="3578"/>
                <a:ext cx="166" cy="195"/>
              </a:xfrm>
              <a:prstGeom prst="rect">
                <a:avLst/>
              </a:prstGeom>
              <a:noFill/>
              <a:ln w="9525" algn="ctr">
                <a:noFill/>
                <a:miter lim="800000"/>
              </a:ln>
              <a:effectLst/>
            </p:spPr>
            <p:txBody>
              <a:bodyPr wrap="non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c</a:t>
                </a:r>
              </a:p>
            </p:txBody>
          </p:sp>
        </p:grpSp>
        <p:grpSp>
          <p:nvGrpSpPr>
            <p:cNvPr id="16" name="Group 20"/>
            <p:cNvGrpSpPr/>
            <p:nvPr/>
          </p:nvGrpSpPr>
          <p:grpSpPr bwMode="auto">
            <a:xfrm>
              <a:off x="336" y="1194"/>
              <a:ext cx="4231" cy="596"/>
              <a:chOff x="0" y="934"/>
              <a:chExt cx="6144" cy="824"/>
            </a:xfrm>
          </p:grpSpPr>
          <p:sp>
            <p:nvSpPr>
              <p:cNvPr id="22" name="Rectangle 21"/>
              <p:cNvSpPr>
                <a:spLocks noChangeArrowheads="1"/>
              </p:cNvSpPr>
              <p:nvPr/>
            </p:nvSpPr>
            <p:spPr bwMode="gray">
              <a:xfrm>
                <a:off x="0" y="1014"/>
                <a:ext cx="5488" cy="673"/>
              </a:xfrm>
              <a:prstGeom prst="rect">
                <a:avLst/>
              </a:prstGeom>
              <a:gradFill rotWithShape="1">
                <a:gsLst>
                  <a:gs pos="0">
                    <a:schemeClr val="accent2">
                      <a:gamma/>
                      <a:tint val="0"/>
                      <a:invGamma/>
                    </a:schemeClr>
                  </a:gs>
                  <a:gs pos="100000">
                    <a:srgbClr val="FF9999"/>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grpSp>
            <p:nvGrpSpPr>
              <p:cNvPr id="23" name="Group 22"/>
              <p:cNvGrpSpPr/>
              <p:nvPr/>
            </p:nvGrpSpPr>
            <p:grpSpPr bwMode="auto">
              <a:xfrm>
                <a:off x="5278" y="934"/>
                <a:ext cx="866" cy="824"/>
                <a:chOff x="2831" y="2016"/>
                <a:chExt cx="457" cy="446"/>
              </a:xfrm>
            </p:grpSpPr>
            <p:grpSp>
              <p:nvGrpSpPr>
                <p:cNvPr id="24" name="Group 23"/>
                <p:cNvGrpSpPr/>
                <p:nvPr/>
              </p:nvGrpSpPr>
              <p:grpSpPr bwMode="auto">
                <a:xfrm>
                  <a:off x="2831" y="2016"/>
                  <a:ext cx="457" cy="446"/>
                  <a:chOff x="7235" y="2104"/>
                  <a:chExt cx="1778" cy="1733"/>
                </a:xfrm>
              </p:grpSpPr>
              <p:sp>
                <p:nvSpPr>
                  <p:cNvPr id="26" name="Oval 24"/>
                  <p:cNvSpPr>
                    <a:spLocks noChangeArrowheads="1"/>
                  </p:cNvSpPr>
                  <p:nvPr/>
                </p:nvSpPr>
                <p:spPr bwMode="gray">
                  <a:xfrm>
                    <a:off x="7235" y="2104"/>
                    <a:ext cx="1778" cy="1733"/>
                  </a:xfrm>
                  <a:prstGeom prst="ellipse">
                    <a:avLst/>
                  </a:prstGeom>
                  <a:gradFill rotWithShape="1">
                    <a:gsLst>
                      <a:gs pos="0">
                        <a:srgbClr val="FF9999"/>
                      </a:gs>
                      <a:gs pos="100000">
                        <a:schemeClr val="accent2">
                          <a:gamma/>
                          <a:shade val="39216"/>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27" name="Freeform 25"/>
                  <p:cNvSpPr/>
                  <p:nvPr/>
                </p:nvSpPr>
                <p:spPr bwMode="gray">
                  <a:xfrm>
                    <a:off x="7368" y="2104"/>
                    <a:ext cx="1517" cy="867"/>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9999"/>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25" name="Text Box 26"/>
                <p:cNvSpPr txBox="1">
                  <a:spLocks noChangeArrowheads="1"/>
                </p:cNvSpPr>
                <p:nvPr/>
              </p:nvSpPr>
              <p:spPr bwMode="gray">
                <a:xfrm>
                  <a:off x="2934" y="2050"/>
                  <a:ext cx="284" cy="218"/>
                </a:xfrm>
                <a:prstGeom prst="rect">
                  <a:avLst/>
                </a:prstGeom>
                <a:noFill/>
                <a:ln w="9525" algn="ctr">
                  <a:noFill/>
                  <a:miter lim="800000"/>
                </a:ln>
                <a:effec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a</a:t>
                  </a:r>
                </a:p>
              </p:txBody>
            </p:sp>
          </p:grpSp>
        </p:grpSp>
        <p:sp>
          <p:nvSpPr>
            <p:cNvPr id="17" name="Text Box 27"/>
            <p:cNvSpPr txBox="1">
              <a:spLocks noChangeArrowheads="1"/>
            </p:cNvSpPr>
            <p:nvPr/>
          </p:nvSpPr>
          <p:spPr bwMode="gray">
            <a:xfrm>
              <a:off x="480" y="1285"/>
              <a:ext cx="3438"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“引资购商”可以及时应对第四次工业革命浪潮的颠覆性冲击。</a:t>
              </a:r>
              <a:endParaRPr lang="en-US" altLang="zh-CN" sz="2000" b="1" dirty="0"/>
            </a:p>
          </p:txBody>
        </p:sp>
        <p:sp>
          <p:nvSpPr>
            <p:cNvPr id="18" name="Text Box 28"/>
            <p:cNvSpPr txBox="1">
              <a:spLocks noChangeArrowheads="1"/>
            </p:cNvSpPr>
            <p:nvPr/>
          </p:nvSpPr>
          <p:spPr bwMode="gray">
            <a:xfrm>
              <a:off x="480" y="2057"/>
              <a:ext cx="3438"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“引资购商”</a:t>
              </a:r>
              <a:r>
                <a:rPr lang="zh-CN" altLang="en-US" sz="2000" b="1" dirty="0"/>
                <a:t>可以</a:t>
              </a:r>
              <a:r>
                <a:rPr lang="zh-CN" altLang="en-US" sz="2000" b="1" dirty="0" smtClean="0"/>
                <a:t>扭转目前的经济下滑趋势，助力国家跨越“中等收入陷阱”。</a:t>
              </a:r>
              <a:endParaRPr lang="en-US" altLang="zh-CN" sz="2000" b="1" dirty="0">
                <a:solidFill>
                  <a:schemeClr val="bg1"/>
                </a:solidFill>
              </a:endParaRPr>
            </a:p>
          </p:txBody>
        </p:sp>
        <p:sp>
          <p:nvSpPr>
            <p:cNvPr id="19" name="Text Box 29"/>
            <p:cNvSpPr txBox="1">
              <a:spLocks noChangeArrowheads="1"/>
            </p:cNvSpPr>
            <p:nvPr/>
          </p:nvSpPr>
          <p:spPr bwMode="gray">
            <a:xfrm>
              <a:off x="480" y="2828"/>
              <a:ext cx="3883"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“引资购商”可以迅速阻止我国目前面临的产业平庸化趋势，追赶世界最先进、最顶端的制造技术水平。</a:t>
              </a:r>
              <a:endParaRPr lang="en-US" altLang="zh-CN" sz="2000" b="1" dirty="0">
                <a:solidFill>
                  <a:schemeClr val="bg1"/>
                </a:solidFill>
              </a:endParaRPr>
            </a:p>
          </p:txBody>
        </p:sp>
        <p:sp>
          <p:nvSpPr>
            <p:cNvPr id="20" name="Text Box 30"/>
            <p:cNvSpPr txBox="1">
              <a:spLocks noChangeArrowheads="1"/>
            </p:cNvSpPr>
            <p:nvPr/>
          </p:nvSpPr>
          <p:spPr bwMode="gray">
            <a:xfrm>
              <a:off x="480" y="3598"/>
              <a:ext cx="3883"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a:t>“引资购商”</a:t>
              </a:r>
              <a:r>
                <a:rPr lang="zh-CN" altLang="en-US" sz="2000" b="1" dirty="0" smtClean="0"/>
                <a:t>可以满足民众目前对提高就业和收入水平的强烈诉求。</a:t>
              </a:r>
              <a:endParaRPr lang="en-US" altLang="zh-CN" sz="2000" b="1" dirty="0">
                <a:solidFill>
                  <a:schemeClr val="bg1"/>
                </a:solidFill>
              </a:endParaRPr>
            </a:p>
          </p:txBody>
        </p:sp>
      </p:grpSp>
      <p:sp>
        <p:nvSpPr>
          <p:cNvPr id="38"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23</a:t>
            </a:fld>
            <a:endParaRPr lang="zh-CN" altLang="en-US" sz="1200">
              <a:solidFill>
                <a:schemeClr val="bg1">
                  <a:lumMod val="5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8"/>
          <p:cNvSpPr>
            <a:spLocks noChangeArrowheads="1"/>
          </p:cNvSpPr>
          <p:nvPr/>
        </p:nvSpPr>
        <p:spPr bwMode="gray">
          <a:xfrm>
            <a:off x="688330" y="3769808"/>
            <a:ext cx="6537328" cy="811320"/>
          </a:xfrm>
          <a:prstGeom prst="rect">
            <a:avLst/>
          </a:prstGeom>
          <a:gradFill rotWithShape="1">
            <a:gsLst>
              <a:gs pos="0">
                <a:schemeClr val="accent1">
                  <a:gamma/>
                  <a:tint val="0"/>
                  <a:invGamma/>
                </a:schemeClr>
              </a:gs>
              <a:gs pos="100000">
                <a:schemeClr val="accent5"/>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45" name="Rectangle 14"/>
          <p:cNvSpPr>
            <a:spLocks noChangeArrowheads="1"/>
          </p:cNvSpPr>
          <p:nvPr/>
        </p:nvSpPr>
        <p:spPr bwMode="gray">
          <a:xfrm>
            <a:off x="688331" y="2577098"/>
            <a:ext cx="7080253" cy="779894"/>
          </a:xfrm>
          <a:prstGeom prst="rect">
            <a:avLst/>
          </a:prstGeom>
          <a:gradFill rotWithShape="1">
            <a:gsLst>
              <a:gs pos="0">
                <a:schemeClr val="hlink">
                  <a:gamma/>
                  <a:tint val="0"/>
                  <a:invGamma/>
                </a:schemeClr>
              </a:gs>
              <a:gs pos="100000">
                <a:srgbClr val="FFFF66"/>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42" name="Rectangle 21"/>
          <p:cNvSpPr>
            <a:spLocks noChangeArrowheads="1"/>
          </p:cNvSpPr>
          <p:nvPr/>
        </p:nvSpPr>
        <p:spPr bwMode="gray">
          <a:xfrm>
            <a:off x="688330" y="5085184"/>
            <a:ext cx="5999566" cy="791529"/>
          </a:xfrm>
          <a:prstGeom prst="rect">
            <a:avLst/>
          </a:prstGeom>
          <a:gradFill rotWithShape="1">
            <a:gsLst>
              <a:gs pos="0">
                <a:schemeClr val="accent2">
                  <a:gamma/>
                  <a:tint val="0"/>
                  <a:invGamma/>
                </a:schemeClr>
              </a:gs>
              <a:gs pos="100000">
                <a:srgbClr val="00B050"/>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43" name="Text Box 27"/>
          <p:cNvSpPr txBox="1">
            <a:spLocks noChangeArrowheads="1"/>
          </p:cNvSpPr>
          <p:nvPr/>
        </p:nvSpPr>
        <p:spPr bwMode="gray">
          <a:xfrm>
            <a:off x="916931" y="5157192"/>
            <a:ext cx="54594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世界</a:t>
            </a:r>
            <a:r>
              <a:rPr lang="zh-CN" altLang="en-US" sz="2000" b="1" dirty="0"/>
              <a:t>经济一体化与区域化发展趋势对“引资购商”构成了严峻挑战。</a:t>
            </a:r>
            <a:endParaRPr lang="en-US" altLang="zh-CN" sz="2000" b="1" dirty="0"/>
          </a:p>
        </p:txBody>
      </p:sp>
      <p:sp>
        <p:nvSpPr>
          <p:cNvPr id="38" name="Rectangle 3"/>
          <p:cNvSpPr>
            <a:spLocks noChangeArrowheads="1"/>
          </p:cNvSpPr>
          <p:nvPr/>
        </p:nvSpPr>
        <p:spPr bwMode="gray">
          <a:xfrm>
            <a:off x="688331" y="1314198"/>
            <a:ext cx="7308853" cy="818658"/>
          </a:xfrm>
          <a:prstGeom prst="rect">
            <a:avLst/>
          </a:prstGeom>
          <a:gradFill rotWithShape="1">
            <a:gsLst>
              <a:gs pos="0">
                <a:schemeClr val="folHlink">
                  <a:gamma/>
                  <a:tint val="0"/>
                  <a:invGamma/>
                </a:schemeClr>
              </a:gs>
              <a:gs pos="100000">
                <a:srgbClr val="FF6600"/>
              </a:gs>
            </a:gsLst>
            <a:lin ang="0" scaled="1"/>
          </a:gradFill>
          <a:ln w="9525" algn="ctr">
            <a:noFill/>
            <a:miter lim="800000"/>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grpSp>
        <p:nvGrpSpPr>
          <p:cNvPr id="7" name="Group 2"/>
          <p:cNvGrpSpPr/>
          <p:nvPr/>
        </p:nvGrpSpPr>
        <p:grpSpPr bwMode="auto">
          <a:xfrm>
            <a:off x="827584" y="1196752"/>
            <a:ext cx="7600953" cy="4732348"/>
            <a:chOff x="480" y="1208"/>
            <a:chExt cx="4788" cy="2981"/>
          </a:xfrm>
        </p:grpSpPr>
        <p:grpSp>
          <p:nvGrpSpPr>
            <p:cNvPr id="10" name="Group 4"/>
            <p:cNvGrpSpPr/>
            <p:nvPr/>
          </p:nvGrpSpPr>
          <p:grpSpPr bwMode="auto">
            <a:xfrm>
              <a:off x="4645" y="1228"/>
              <a:ext cx="623" cy="588"/>
              <a:chOff x="5648" y="-3040"/>
              <a:chExt cx="1680" cy="1680"/>
            </a:xfrm>
          </p:grpSpPr>
          <p:sp>
            <p:nvSpPr>
              <p:cNvPr id="36" name="Oval 5"/>
              <p:cNvSpPr>
                <a:spLocks noChangeArrowheads="1"/>
              </p:cNvSpPr>
              <p:nvPr/>
            </p:nvSpPr>
            <p:spPr bwMode="gray">
              <a:xfrm>
                <a:off x="5648" y="-3040"/>
                <a:ext cx="1680" cy="1680"/>
              </a:xfrm>
              <a:prstGeom prst="ellipse">
                <a:avLst/>
              </a:prstGeom>
              <a:gradFill rotWithShape="1">
                <a:gsLst>
                  <a:gs pos="0">
                    <a:srgbClr val="FF6600"/>
                  </a:gs>
                  <a:gs pos="100000">
                    <a:schemeClr val="folHlink">
                      <a:gamma/>
                      <a:shade val="24314"/>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37" name="Freeform 6"/>
              <p:cNvSpPr/>
              <p:nvPr/>
            </p:nvSpPr>
            <p:spPr bwMode="gray">
              <a:xfrm>
                <a:off x="5858" y="-3031"/>
                <a:ext cx="1296" cy="634"/>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11" name="Text Box 7"/>
            <p:cNvSpPr txBox="1">
              <a:spLocks noChangeArrowheads="1"/>
            </p:cNvSpPr>
            <p:nvPr/>
          </p:nvSpPr>
          <p:spPr bwMode="gray">
            <a:xfrm>
              <a:off x="4850" y="1208"/>
              <a:ext cx="246" cy="291"/>
            </a:xfrm>
            <a:prstGeom prst="rect">
              <a:avLst/>
            </a:prstGeom>
            <a:noFill/>
            <a:ln w="9525" algn="ctr">
              <a:noFill/>
              <a:miter lim="800000"/>
            </a:ln>
            <a:effectLst/>
          </p:spPr>
          <p:txBody>
            <a:bodyPr wrap="non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e</a:t>
              </a:r>
            </a:p>
          </p:txBody>
        </p:sp>
        <p:grpSp>
          <p:nvGrpSpPr>
            <p:cNvPr id="13" name="Group 9"/>
            <p:cNvGrpSpPr/>
            <p:nvPr/>
          </p:nvGrpSpPr>
          <p:grpSpPr bwMode="auto">
            <a:xfrm>
              <a:off x="4189" y="2765"/>
              <a:ext cx="613" cy="587"/>
              <a:chOff x="5102" y="2732"/>
              <a:chExt cx="430" cy="442"/>
            </a:xfrm>
          </p:grpSpPr>
          <p:grpSp>
            <p:nvGrpSpPr>
              <p:cNvPr id="32" name="Group 10"/>
              <p:cNvGrpSpPr/>
              <p:nvPr/>
            </p:nvGrpSpPr>
            <p:grpSpPr bwMode="auto">
              <a:xfrm>
                <a:off x="5102" y="2732"/>
                <a:ext cx="430" cy="442"/>
                <a:chOff x="6562" y="4859"/>
                <a:chExt cx="1680" cy="1699"/>
              </a:xfrm>
            </p:grpSpPr>
            <p:sp>
              <p:nvSpPr>
                <p:cNvPr id="34" name="Oval 11"/>
                <p:cNvSpPr>
                  <a:spLocks noChangeArrowheads="1"/>
                </p:cNvSpPr>
                <p:nvPr/>
              </p:nvSpPr>
              <p:spPr bwMode="gray">
                <a:xfrm>
                  <a:off x="6562" y="4878"/>
                  <a:ext cx="1680" cy="1680"/>
                </a:xfrm>
                <a:prstGeom prst="ellipse">
                  <a:avLst/>
                </a:prstGeom>
                <a:gradFill rotWithShape="1">
                  <a:gsLst>
                    <a:gs pos="0">
                      <a:schemeClr val="accent5"/>
                    </a:gs>
                    <a:gs pos="100000">
                      <a:schemeClr val="accent1">
                        <a:gamma/>
                        <a:shade val="30196"/>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35" name="Freeform 12"/>
                <p:cNvSpPr/>
                <p:nvPr/>
              </p:nvSpPr>
              <p:spPr bwMode="gray">
                <a:xfrm>
                  <a:off x="6757" y="4859"/>
                  <a:ext cx="1296" cy="634"/>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chemeClr val="accent5"/>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33" name="Text Box 13"/>
              <p:cNvSpPr txBox="1">
                <a:spLocks noChangeArrowheads="1"/>
              </p:cNvSpPr>
              <p:nvPr/>
            </p:nvSpPr>
            <p:spPr bwMode="gray">
              <a:xfrm>
                <a:off x="5230" y="2753"/>
                <a:ext cx="177" cy="219"/>
              </a:xfrm>
              <a:prstGeom prst="rect">
                <a:avLst/>
              </a:prstGeom>
              <a:noFill/>
              <a:ln w="9525" algn="ctr">
                <a:noFill/>
                <a:miter lim="800000"/>
              </a:ln>
              <a:effectLst/>
            </p:spPr>
            <p:txBody>
              <a:bodyPr wrap="non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g</a:t>
                </a:r>
              </a:p>
            </p:txBody>
          </p:sp>
        </p:grpSp>
        <p:grpSp>
          <p:nvGrpSpPr>
            <p:cNvPr id="15" name="Group 15"/>
            <p:cNvGrpSpPr/>
            <p:nvPr/>
          </p:nvGrpSpPr>
          <p:grpSpPr bwMode="auto">
            <a:xfrm>
              <a:off x="4423" y="1996"/>
              <a:ext cx="595" cy="585"/>
              <a:chOff x="4597" y="3112"/>
              <a:chExt cx="428" cy="392"/>
            </a:xfrm>
          </p:grpSpPr>
          <p:grpSp>
            <p:nvGrpSpPr>
              <p:cNvPr id="28" name="Group 16"/>
              <p:cNvGrpSpPr/>
              <p:nvPr/>
            </p:nvGrpSpPr>
            <p:grpSpPr bwMode="auto">
              <a:xfrm>
                <a:off x="4597" y="3112"/>
                <a:ext cx="428" cy="392"/>
                <a:chOff x="6248" y="948"/>
                <a:chExt cx="1737" cy="1680"/>
              </a:xfrm>
            </p:grpSpPr>
            <p:sp>
              <p:nvSpPr>
                <p:cNvPr id="30" name="Oval 17"/>
                <p:cNvSpPr>
                  <a:spLocks noChangeArrowheads="1"/>
                </p:cNvSpPr>
                <p:nvPr/>
              </p:nvSpPr>
              <p:spPr bwMode="gray">
                <a:xfrm>
                  <a:off x="6248" y="948"/>
                  <a:ext cx="1737" cy="1680"/>
                </a:xfrm>
                <a:prstGeom prst="ellipse">
                  <a:avLst/>
                </a:prstGeom>
                <a:gradFill rotWithShape="1">
                  <a:gsLst>
                    <a:gs pos="0">
                      <a:srgbClr val="FFFF66"/>
                    </a:gs>
                    <a:gs pos="100000">
                      <a:schemeClr val="hlink">
                        <a:gamma/>
                        <a:shade val="24314"/>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31" name="Freeform 18"/>
                <p:cNvSpPr/>
                <p:nvPr/>
              </p:nvSpPr>
              <p:spPr bwMode="gray">
                <a:xfrm>
                  <a:off x="6449" y="951"/>
                  <a:ext cx="1331" cy="634"/>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FF66"/>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29" name="Text Box 19"/>
              <p:cNvSpPr txBox="1">
                <a:spLocks noChangeArrowheads="1"/>
              </p:cNvSpPr>
              <p:nvPr/>
            </p:nvSpPr>
            <p:spPr bwMode="gray">
              <a:xfrm>
                <a:off x="4757" y="3139"/>
                <a:ext cx="143" cy="195"/>
              </a:xfrm>
              <a:prstGeom prst="rect">
                <a:avLst/>
              </a:prstGeom>
              <a:noFill/>
              <a:ln w="9525" algn="ctr">
                <a:noFill/>
                <a:miter lim="800000"/>
              </a:ln>
              <a:effectLst/>
            </p:spPr>
            <p:txBody>
              <a:bodyPr wrap="non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f</a:t>
                </a:r>
              </a:p>
            </p:txBody>
          </p:sp>
        </p:grpSp>
        <p:grpSp>
          <p:nvGrpSpPr>
            <p:cNvPr id="23" name="Group 22"/>
            <p:cNvGrpSpPr/>
            <p:nvPr/>
          </p:nvGrpSpPr>
          <p:grpSpPr bwMode="auto">
            <a:xfrm>
              <a:off x="3919" y="3591"/>
              <a:ext cx="596" cy="598"/>
              <a:chOff x="2793" y="3805"/>
              <a:chExt cx="457" cy="447"/>
            </a:xfrm>
          </p:grpSpPr>
          <p:grpSp>
            <p:nvGrpSpPr>
              <p:cNvPr id="24" name="Group 23"/>
              <p:cNvGrpSpPr/>
              <p:nvPr/>
            </p:nvGrpSpPr>
            <p:grpSpPr bwMode="auto">
              <a:xfrm>
                <a:off x="2793" y="3805"/>
                <a:ext cx="457" cy="447"/>
                <a:chOff x="7085" y="9070"/>
                <a:chExt cx="1778" cy="1739"/>
              </a:xfrm>
            </p:grpSpPr>
            <p:sp>
              <p:nvSpPr>
                <p:cNvPr id="26" name="Oval 24"/>
                <p:cNvSpPr>
                  <a:spLocks noChangeArrowheads="1"/>
                </p:cNvSpPr>
                <p:nvPr/>
              </p:nvSpPr>
              <p:spPr bwMode="gray">
                <a:xfrm>
                  <a:off x="7085" y="9076"/>
                  <a:ext cx="1778" cy="1733"/>
                </a:xfrm>
                <a:prstGeom prst="ellipse">
                  <a:avLst/>
                </a:prstGeom>
                <a:gradFill rotWithShape="1">
                  <a:gsLst>
                    <a:gs pos="0">
                      <a:srgbClr val="00B050"/>
                    </a:gs>
                    <a:gs pos="100000">
                      <a:schemeClr val="accent2">
                        <a:gamma/>
                        <a:shade val="39216"/>
                        <a:invGamma/>
                      </a:schemeClr>
                    </a:gs>
                  </a:gsLst>
                  <a:lin ang="5400000" scaled="1"/>
                </a:gradFill>
                <a:ln w="9525">
                  <a:noFill/>
                  <a:round/>
                </a:ln>
                <a:effectLst/>
              </p:spPr>
              <p:txBody>
                <a:bodyPr wrap="none" anchor="ct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latin typeface="Arial" panose="020B0604020202020204" pitchFamily="34" charset="0"/>
                  </a:endParaRPr>
                </a:p>
              </p:txBody>
            </p:sp>
            <p:sp>
              <p:nvSpPr>
                <p:cNvPr id="27" name="Freeform 25"/>
                <p:cNvSpPr/>
                <p:nvPr/>
              </p:nvSpPr>
              <p:spPr bwMode="gray">
                <a:xfrm>
                  <a:off x="7213" y="9070"/>
                  <a:ext cx="1517" cy="747"/>
                </a:xfrm>
                <a:custGeom>
                  <a:avLst/>
                  <a:gdLst>
                    <a:gd name="T0" fmla="*/ 1182 w 1321"/>
                    <a:gd name="T1" fmla="*/ 224 h 712"/>
                    <a:gd name="T2" fmla="*/ 1197 w 1321"/>
                    <a:gd name="T3" fmla="*/ 248 h 712"/>
                    <a:gd name="T4" fmla="*/ 1200 w 1321"/>
                    <a:gd name="T5" fmla="*/ 269 h 712"/>
                    <a:gd name="T6" fmla="*/ 1195 w 1321"/>
                    <a:gd name="T7" fmla="*/ 289 h 712"/>
                    <a:gd name="T8" fmla="*/ 1179 w 1321"/>
                    <a:gd name="T9" fmla="*/ 307 h 712"/>
                    <a:gd name="T10" fmla="*/ 1156 w 1321"/>
                    <a:gd name="T11" fmla="*/ 324 h 712"/>
                    <a:gd name="T12" fmla="*/ 1126 w 1321"/>
                    <a:gd name="T13" fmla="*/ 338 h 712"/>
                    <a:gd name="T14" fmla="*/ 1087 w 1321"/>
                    <a:gd name="T15" fmla="*/ 351 h 712"/>
                    <a:gd name="T16" fmla="*/ 1043 w 1321"/>
                    <a:gd name="T17" fmla="*/ 364 h 712"/>
                    <a:gd name="T18" fmla="*/ 992 w 1321"/>
                    <a:gd name="T19" fmla="*/ 373 h 712"/>
                    <a:gd name="T20" fmla="*/ 937 w 1321"/>
                    <a:gd name="T21" fmla="*/ 382 h 712"/>
                    <a:gd name="T22" fmla="*/ 879 w 1321"/>
                    <a:gd name="T23" fmla="*/ 388 h 712"/>
                    <a:gd name="T24" fmla="*/ 814 w 1321"/>
                    <a:gd name="T25" fmla="*/ 394 h 712"/>
                    <a:gd name="T26" fmla="*/ 749 w 1321"/>
                    <a:gd name="T27" fmla="*/ 397 h 712"/>
                    <a:gd name="T28" fmla="*/ 723 w 1321"/>
                    <a:gd name="T29" fmla="*/ 399 h 712"/>
                    <a:gd name="T30" fmla="*/ 433 w 1321"/>
                    <a:gd name="T31" fmla="*/ 399 h 712"/>
                    <a:gd name="T32" fmla="*/ 429 w 1321"/>
                    <a:gd name="T33" fmla="*/ 399 h 712"/>
                    <a:gd name="T34" fmla="*/ 372 w 1321"/>
                    <a:gd name="T35" fmla="*/ 396 h 712"/>
                    <a:gd name="T36" fmla="*/ 317 w 1321"/>
                    <a:gd name="T37" fmla="*/ 394 h 712"/>
                    <a:gd name="T38" fmla="*/ 265 w 1321"/>
                    <a:gd name="T39" fmla="*/ 390 h 712"/>
                    <a:gd name="T40" fmla="*/ 215 w 1321"/>
                    <a:gd name="T41" fmla="*/ 386 h 712"/>
                    <a:gd name="T42" fmla="*/ 170 w 1321"/>
                    <a:gd name="T43" fmla="*/ 379 h 712"/>
                    <a:gd name="T44" fmla="*/ 128 w 1321"/>
                    <a:gd name="T45" fmla="*/ 370 h 712"/>
                    <a:gd name="T46" fmla="*/ 92 w 1321"/>
                    <a:gd name="T47" fmla="*/ 363 h 712"/>
                    <a:gd name="T48" fmla="*/ 62 w 1321"/>
                    <a:gd name="T49" fmla="*/ 353 h 712"/>
                    <a:gd name="T50" fmla="*/ 34 w 1321"/>
                    <a:gd name="T51" fmla="*/ 340 h 712"/>
                    <a:gd name="T52" fmla="*/ 18 w 1321"/>
                    <a:gd name="T53" fmla="*/ 326 h 712"/>
                    <a:gd name="T54" fmla="*/ 6 w 1321"/>
                    <a:gd name="T55" fmla="*/ 310 h 712"/>
                    <a:gd name="T56" fmla="*/ 0 w 1321"/>
                    <a:gd name="T57" fmla="*/ 293 h 712"/>
                    <a:gd name="T58" fmla="*/ 0 w 1321"/>
                    <a:gd name="T59" fmla="*/ 291 h 712"/>
                    <a:gd name="T60" fmla="*/ 4 w 1321"/>
                    <a:gd name="T61" fmla="*/ 272 h 712"/>
                    <a:gd name="T62" fmla="*/ 16 w 1321"/>
                    <a:gd name="T63" fmla="*/ 249 h 712"/>
                    <a:gd name="T64" fmla="*/ 46 w 1321"/>
                    <a:gd name="T65" fmla="*/ 207 h 712"/>
                    <a:gd name="T66" fmla="*/ 84 w 1321"/>
                    <a:gd name="T67" fmla="*/ 167 h 712"/>
                    <a:gd name="T68" fmla="*/ 132 w 1321"/>
                    <a:gd name="T69" fmla="*/ 132 h 712"/>
                    <a:gd name="T70" fmla="*/ 184 w 1321"/>
                    <a:gd name="T71" fmla="*/ 99 h 712"/>
                    <a:gd name="T72" fmla="*/ 245 w 1321"/>
                    <a:gd name="T73" fmla="*/ 69 h 712"/>
                    <a:gd name="T74" fmla="*/ 311 w 1321"/>
                    <a:gd name="T75" fmla="*/ 46 h 712"/>
                    <a:gd name="T76" fmla="*/ 377 w 1321"/>
                    <a:gd name="T77" fmla="*/ 26 h 712"/>
                    <a:gd name="T78" fmla="*/ 452 w 1321"/>
                    <a:gd name="T79" fmla="*/ 12 h 712"/>
                    <a:gd name="T80" fmla="*/ 528 w 1321"/>
                    <a:gd name="T81" fmla="*/ 4 h 712"/>
                    <a:gd name="T82" fmla="*/ 606 w 1321"/>
                    <a:gd name="T83" fmla="*/ 0 h 712"/>
                    <a:gd name="T84" fmla="*/ 606 w 1321"/>
                    <a:gd name="T85" fmla="*/ 0 h 712"/>
                    <a:gd name="T86" fmla="*/ 690 w 1321"/>
                    <a:gd name="T87" fmla="*/ 4 h 712"/>
                    <a:gd name="T88" fmla="*/ 770 w 1321"/>
                    <a:gd name="T89" fmla="*/ 12 h 712"/>
                    <a:gd name="T90" fmla="*/ 847 w 1321"/>
                    <a:gd name="T91" fmla="*/ 29 h 712"/>
                    <a:gd name="T92" fmla="*/ 918 w 1321"/>
                    <a:gd name="T93" fmla="*/ 50 h 712"/>
                    <a:gd name="T94" fmla="*/ 984 w 1321"/>
                    <a:gd name="T95" fmla="*/ 77 h 712"/>
                    <a:gd name="T96" fmla="*/ 1044 w 1321"/>
                    <a:gd name="T97" fmla="*/ 109 h 712"/>
                    <a:gd name="T98" fmla="*/ 1098 w 1321"/>
                    <a:gd name="T99" fmla="*/ 143 h 712"/>
                    <a:gd name="T100" fmla="*/ 1144 w 1321"/>
                    <a:gd name="T101" fmla="*/ 182 h 712"/>
                    <a:gd name="T102" fmla="*/ 1182 w 1321"/>
                    <a:gd name="T103" fmla="*/ 224 h 712"/>
                    <a:gd name="T104" fmla="*/ 1182 w 1321"/>
                    <a:gd name="T105" fmla="*/ 224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00B050"/>
                    </a:gs>
                  </a:gsLst>
                  <a:lin ang="5400000" scaled="1"/>
                </a:gradFill>
                <a:ln>
                  <a:noFill/>
                </a:ln>
                <a:extLst>
                  <a:ext uri="{91240B29-F687-4F45-9708-019B960494DF}">
                    <a14:hiddenLine xmlns:a14="http://schemas.microsoft.com/office/drawing/2010/main" w="0">
                      <a:solidFill>
                        <a:srgbClr val="000000"/>
                      </a:solidFill>
                      <a:round/>
                    </a14:hiddenLine>
                  </a:ext>
                </a:extLst>
              </p:spPr>
              <p:txBody>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sp>
            <p:nvSpPr>
              <p:cNvPr id="25" name="Text Box 26"/>
              <p:cNvSpPr txBox="1">
                <a:spLocks noChangeArrowheads="1"/>
              </p:cNvSpPr>
              <p:nvPr/>
            </p:nvSpPr>
            <p:spPr bwMode="gray">
              <a:xfrm>
                <a:off x="2881" y="3855"/>
                <a:ext cx="284" cy="218"/>
              </a:xfrm>
              <a:prstGeom prst="rect">
                <a:avLst/>
              </a:prstGeom>
              <a:noFill/>
              <a:ln w="9525" algn="ctr">
                <a:noFill/>
                <a:miter lim="800000"/>
              </a:ln>
              <a:effec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defRPr/>
                </a:pPr>
                <a:r>
                  <a:rPr lang="en-US" altLang="zh-CN" sz="2400" b="1" dirty="0" smtClean="0">
                    <a:solidFill>
                      <a:srgbClr val="000000"/>
                    </a:solidFill>
                    <a:effectLst>
                      <a:outerShdw blurRad="38100" dist="38100" dir="2700000" algn="tl">
                        <a:srgbClr val="C0C0C0"/>
                      </a:outerShdw>
                    </a:effectLst>
                    <a:latin typeface="Verdana" panose="020B0604030504040204" pitchFamily="34" charset="0"/>
                  </a:rPr>
                  <a:t>h</a:t>
                </a:r>
              </a:p>
            </p:txBody>
          </p:sp>
        </p:grpSp>
        <p:sp>
          <p:nvSpPr>
            <p:cNvPr id="19" name="Text Box 29"/>
            <p:cNvSpPr txBox="1">
              <a:spLocks noChangeArrowheads="1"/>
            </p:cNvSpPr>
            <p:nvPr/>
          </p:nvSpPr>
          <p:spPr bwMode="gray">
            <a:xfrm>
              <a:off x="480" y="2841"/>
              <a:ext cx="3491" cy="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“引资购商”</a:t>
              </a:r>
              <a:r>
                <a:rPr lang="zh-CN" altLang="en-US" sz="2000" b="1" dirty="0"/>
                <a:t>必须把握住目前的世界经济低谷</a:t>
              </a:r>
              <a:r>
                <a:rPr lang="zh-CN" altLang="en-US" sz="2000" b="1" dirty="0" smtClean="0"/>
                <a:t>时期。</a:t>
              </a:r>
              <a:endParaRPr lang="en-US" altLang="zh-CN" sz="2000" b="1" dirty="0">
                <a:solidFill>
                  <a:schemeClr val="bg1"/>
                </a:solidFill>
              </a:endParaRPr>
            </a:p>
          </p:txBody>
        </p:sp>
      </p:grpSp>
      <p:sp>
        <p:nvSpPr>
          <p:cNvPr id="39" name="Text Box 30"/>
          <p:cNvSpPr txBox="1">
            <a:spLocks noChangeArrowheads="1"/>
          </p:cNvSpPr>
          <p:nvPr/>
        </p:nvSpPr>
        <p:spPr bwMode="gray">
          <a:xfrm>
            <a:off x="916931" y="1340768"/>
            <a:ext cx="588645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“引资购商”</a:t>
            </a:r>
            <a:r>
              <a:rPr lang="zh-CN" altLang="en-US" sz="2000" b="1" dirty="0"/>
              <a:t>可以化解迫在眉睫的地方债务危机和房地产泡沫</a:t>
            </a:r>
            <a:r>
              <a:rPr lang="zh-CN" altLang="en-US" sz="2000" b="1" dirty="0" smtClean="0"/>
              <a:t>。</a:t>
            </a:r>
            <a:endParaRPr lang="en-US" altLang="zh-CN" sz="2000" b="1" dirty="0">
              <a:solidFill>
                <a:schemeClr val="bg1"/>
              </a:solidFill>
            </a:endParaRPr>
          </a:p>
        </p:txBody>
      </p:sp>
      <p:sp>
        <p:nvSpPr>
          <p:cNvPr id="46" name="Text Box 29"/>
          <p:cNvSpPr txBox="1">
            <a:spLocks noChangeArrowheads="1"/>
          </p:cNvSpPr>
          <p:nvPr/>
        </p:nvSpPr>
        <p:spPr bwMode="gray">
          <a:xfrm>
            <a:off x="916931" y="2636912"/>
            <a:ext cx="588645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2000" b="1" dirty="0" smtClean="0"/>
              <a:t>“引资购商”决不能错失当前我国外汇储备比较充沛的条件。</a:t>
            </a:r>
            <a:endParaRPr lang="en-US" altLang="zh-CN" sz="2000" b="1" dirty="0">
              <a:solidFill>
                <a:schemeClr val="bg1"/>
              </a:solidFill>
            </a:endParaRPr>
          </a:p>
        </p:txBody>
      </p:sp>
      <p:sp>
        <p:nvSpPr>
          <p:cNvPr id="48" name="灯片编号占位符 2"/>
          <p:cNvSpPr txBox="1"/>
          <p:nvPr/>
        </p:nvSpPr>
        <p:spPr>
          <a:xfrm>
            <a:off x="6553200" y="6356350"/>
            <a:ext cx="2133600" cy="365125"/>
          </a:xfrm>
          <a:prstGeom prst="rect">
            <a:avLst/>
          </a:prstGeom>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D3A9C3A5-FEB3-4C6B-B00A-F3F971F46418}" type="slidenum">
              <a:rPr lang="zh-CN" altLang="en-US" sz="1200" smtClean="0">
                <a:solidFill>
                  <a:schemeClr val="bg1">
                    <a:lumMod val="50000"/>
                  </a:schemeClr>
                </a:solidFill>
              </a:rPr>
              <a:t>24</a:t>
            </a:fld>
            <a:endParaRPr lang="zh-CN" altLang="en-US" sz="1200">
              <a:solidFill>
                <a:schemeClr val="bg1">
                  <a:lumMod val="50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t3.baidu.com/it/u=3814750655,3473742781&amp;fm=21&amp;gp=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 name="Rectangle 15">
            <a:hlinkClick r:id="rId3"/>
          </p:cNvPr>
          <p:cNvSpPr>
            <a:spLocks noChangeArrowheads="1"/>
          </p:cNvSpPr>
          <p:nvPr/>
        </p:nvSpPr>
        <p:spPr bwMode="auto">
          <a:xfrm>
            <a:off x="52113" y="160338"/>
            <a:ext cx="88260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 十年 </a:t>
            </a:r>
            <a:r>
              <a:rPr lang="en-US" altLang="zh-CN" sz="2800" b="1" dirty="0" smtClean="0">
                <a:solidFill>
                  <a:schemeClr val="bg1"/>
                </a:solidFill>
                <a:latin typeface="微软雅黑" panose="020B0503020204020204" pitchFamily="34" charset="-122"/>
                <a:ea typeface="微软雅黑" panose="020B0503020204020204" pitchFamily="34" charset="-122"/>
              </a:rPr>
              <a:t>–––</a:t>
            </a:r>
            <a:r>
              <a:rPr lang="zh-CN" altLang="en-US" sz="2800" b="1" dirty="0" smtClean="0">
                <a:solidFill>
                  <a:schemeClr val="bg1"/>
                </a:solidFill>
                <a:latin typeface="微软雅黑" panose="020B0503020204020204" pitchFamily="34" charset="-122"/>
                <a:ea typeface="微软雅黑" panose="020B0503020204020204" pitchFamily="34" charset="-122"/>
              </a:rPr>
              <a:t>“引资购商</a:t>
            </a:r>
            <a:r>
              <a:rPr lang="en-US" altLang="zh-CN" sz="2800" b="1" dirty="0" smtClean="0">
                <a:solidFill>
                  <a:schemeClr val="bg1"/>
                </a:solidFill>
                <a:latin typeface="微软雅黑" panose="020B0503020204020204" pitchFamily="34" charset="-122"/>
                <a:ea typeface="微软雅黑" panose="020B0503020204020204" pitchFamily="34" charset="-122"/>
              </a:rPr>
              <a:t>”</a:t>
            </a:r>
            <a:r>
              <a:rPr lang="zh-CN" altLang="en-US" sz="2800" b="1" dirty="0" smtClean="0">
                <a:solidFill>
                  <a:schemeClr val="bg1"/>
                </a:solidFill>
                <a:latin typeface="微软雅黑" panose="020B0503020204020204" pitchFamily="34" charset="-122"/>
                <a:ea typeface="微软雅黑" panose="020B0503020204020204" pitchFamily="34" charset="-122"/>
              </a:rPr>
              <a:t>的黄金机遇，不容错过！</a:t>
            </a:r>
            <a:endParaRPr lang="en-US" altLang="zh-CN" sz="2800" b="1" dirty="0">
              <a:solidFill>
                <a:schemeClr val="bg1"/>
              </a:solidFill>
              <a:latin typeface="微软雅黑" panose="020B0503020204020204" pitchFamily="34" charset="-122"/>
              <a:ea typeface="微软雅黑" panose="020B0503020204020204" pitchFamily="34" charset="-122"/>
            </a:endParaRPr>
          </a:p>
        </p:txBody>
      </p:sp>
      <p:sp>
        <p:nvSpPr>
          <p:cNvPr id="21" name="文本框 10"/>
          <p:cNvSpPr txBox="1"/>
          <p:nvPr/>
        </p:nvSpPr>
        <p:spPr>
          <a:xfrm>
            <a:off x="539552" y="1437744"/>
            <a:ext cx="8094853" cy="1631216"/>
          </a:xfrm>
          <a:prstGeom prst="rect">
            <a:avLst/>
          </a:prstGeom>
          <a:noFill/>
        </p:spPr>
        <p:txBody>
          <a:bodyPr wrap="square" rtlCol="0">
            <a:spAutoFit/>
          </a:bodyPr>
          <a:lstStyle/>
          <a:p>
            <a:pPr marL="342900" indent="-342900">
              <a:lnSpc>
                <a:spcPct val="125000"/>
              </a:lnSpc>
              <a:spcBef>
                <a:spcPts val="1200"/>
              </a:spcBef>
              <a:buFont typeface="Arial" panose="020B0604020202020204" pitchFamily="34" charset="0"/>
              <a:buChar char="•"/>
            </a:pPr>
            <a:r>
              <a:rPr lang="zh-CN" altLang="en-US" sz="2000" b="1" dirty="0" smtClean="0">
                <a:latin typeface="+mn-ea"/>
              </a:rPr>
              <a:t>当前“引资购商”有两大突出优势：       </a:t>
            </a:r>
            <a:endParaRPr lang="en-US" altLang="zh-CN" sz="2000" b="1" dirty="0" smtClean="0">
              <a:latin typeface="+mn-ea"/>
            </a:endParaRPr>
          </a:p>
          <a:p>
            <a:pPr marL="457200" indent="-457200">
              <a:lnSpc>
                <a:spcPct val="125000"/>
              </a:lnSpc>
              <a:spcBef>
                <a:spcPts val="1800"/>
              </a:spcBef>
              <a:buFont typeface="+mj-lt"/>
              <a:buAutoNum type="alphaLcPeriod"/>
            </a:pPr>
            <a:r>
              <a:rPr lang="zh-CN" altLang="en-US" sz="2000" dirty="0" smtClean="0">
                <a:latin typeface="+mn-ea"/>
              </a:rPr>
              <a:t>巨额外汇结存是中国大举“购商”的资本。</a:t>
            </a:r>
            <a:endParaRPr lang="en-US" altLang="zh-CN" sz="2000" dirty="0" smtClean="0">
              <a:latin typeface="+mn-ea"/>
            </a:endParaRPr>
          </a:p>
          <a:p>
            <a:pPr marL="457200" indent="-457200">
              <a:lnSpc>
                <a:spcPct val="150000"/>
              </a:lnSpc>
              <a:spcBef>
                <a:spcPts val="600"/>
              </a:spcBef>
              <a:buFont typeface="+mj-lt"/>
              <a:buAutoNum type="alphaLcPeriod"/>
            </a:pPr>
            <a:r>
              <a:rPr lang="zh-CN" altLang="en-US" sz="2000" dirty="0" smtClean="0">
                <a:latin typeface="+mn-ea"/>
              </a:rPr>
              <a:t>高端制造业，单位产出还存在</a:t>
            </a:r>
            <a:r>
              <a:rPr lang="en-US" altLang="zh-CN" sz="2000" dirty="0" smtClean="0">
                <a:solidFill>
                  <a:srgbClr val="FF0000"/>
                </a:solidFill>
                <a:latin typeface="+mn-ea"/>
              </a:rPr>
              <a:t>2</a:t>
            </a:r>
            <a:r>
              <a:rPr lang="zh-CN" altLang="en-US" sz="2000" dirty="0" smtClean="0">
                <a:solidFill>
                  <a:srgbClr val="FF0000"/>
                </a:solidFill>
                <a:latin typeface="+mn-ea"/>
              </a:rPr>
              <a:t>倍</a:t>
            </a:r>
            <a:r>
              <a:rPr lang="zh-CN" altLang="en-US" sz="2000" dirty="0" smtClean="0">
                <a:latin typeface="+mn-ea"/>
              </a:rPr>
              <a:t>左右的劳动成本“势差”。 </a:t>
            </a:r>
            <a:endParaRPr lang="en-US" altLang="zh-CN" sz="2000" dirty="0" smtClean="0">
              <a:latin typeface="+mn-ea"/>
            </a:endParaRPr>
          </a:p>
        </p:txBody>
      </p:sp>
      <p:sp>
        <p:nvSpPr>
          <p:cNvPr id="3" name="矩形 2"/>
          <p:cNvSpPr/>
          <p:nvPr/>
        </p:nvSpPr>
        <p:spPr>
          <a:xfrm>
            <a:off x="460375" y="3319824"/>
            <a:ext cx="8174030" cy="1477328"/>
          </a:xfrm>
          <a:prstGeom prst="rect">
            <a:avLst/>
          </a:prstGeom>
        </p:spPr>
        <p:txBody>
          <a:bodyPr wrap="square">
            <a:spAutoFit/>
          </a:bodyPr>
          <a:lstStyle/>
          <a:p>
            <a:pPr marL="342900" indent="-342900">
              <a:lnSpc>
                <a:spcPct val="150000"/>
              </a:lnSpc>
              <a:spcBef>
                <a:spcPts val="600"/>
              </a:spcBef>
              <a:buFont typeface="Arial" panose="020B0604020202020204" pitchFamily="34" charset="0"/>
              <a:buChar char="•"/>
            </a:pPr>
            <a:r>
              <a:rPr lang="zh-CN" altLang="en-US" sz="2000" dirty="0" smtClean="0">
                <a:latin typeface="+mj-ea"/>
                <a:ea typeface="+mj-ea"/>
              </a:rPr>
              <a:t>事实上，中国几乎所有制造业企业家及其战略智囊，都明白如果自身企业在十年内不能达到世界一流水平，那么我们在高端制造业的制造成本优势也</a:t>
            </a:r>
            <a:r>
              <a:rPr lang="zh-CN" altLang="en-US" sz="2000" dirty="0">
                <a:latin typeface="+mj-ea"/>
                <a:ea typeface="+mj-ea"/>
              </a:rPr>
              <a:t>将随着生产要素</a:t>
            </a:r>
            <a:r>
              <a:rPr lang="zh-CN" altLang="en-US" sz="2000" dirty="0" smtClean="0">
                <a:latin typeface="+mj-ea"/>
                <a:ea typeface="+mj-ea"/>
              </a:rPr>
              <a:t>成本的快速提升而消失殆尽。</a:t>
            </a:r>
            <a:endParaRPr lang="en-US" altLang="zh-CN" sz="2000" b="1" dirty="0">
              <a:solidFill>
                <a:srgbClr val="AC0000"/>
              </a:solidFill>
              <a:latin typeface="+mj-ea"/>
              <a:ea typeface="+mj-ea"/>
            </a:endParaRPr>
          </a:p>
        </p:txBody>
      </p:sp>
      <p:sp>
        <p:nvSpPr>
          <p:cNvPr id="10" name="矩形 3"/>
          <p:cNvSpPr>
            <a:spLocks noChangeArrowheads="1"/>
          </p:cNvSpPr>
          <p:nvPr/>
        </p:nvSpPr>
        <p:spPr bwMode="auto">
          <a:xfrm>
            <a:off x="0" y="318136"/>
            <a:ext cx="179388" cy="86487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 name="标题 1"/>
          <p:cNvSpPr txBox="1"/>
          <p:nvPr/>
        </p:nvSpPr>
        <p:spPr>
          <a:xfrm>
            <a:off x="323528" y="476672"/>
            <a:ext cx="8064896" cy="72494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smtClean="0"/>
              <a:t>“引资购商”，</a:t>
            </a:r>
            <a:r>
              <a:rPr lang="zh-CN" altLang="en-US" sz="2800" b="1" dirty="0"/>
              <a:t>只有“十年” 黄金时间</a:t>
            </a:r>
          </a:p>
        </p:txBody>
      </p:sp>
      <p:sp>
        <p:nvSpPr>
          <p:cNvPr id="5" name="矩形 4"/>
          <p:cNvSpPr/>
          <p:nvPr/>
        </p:nvSpPr>
        <p:spPr>
          <a:xfrm>
            <a:off x="460374" y="5230941"/>
            <a:ext cx="8174031" cy="559769"/>
          </a:xfrm>
          <a:prstGeom prst="rect">
            <a:avLst/>
          </a:prstGeom>
          <a:solidFill>
            <a:srgbClr val="FFC000"/>
          </a:solidFill>
        </p:spPr>
        <p:txBody>
          <a:bodyPr wrap="square">
            <a:spAutoFit/>
          </a:bodyPr>
          <a:lstStyle/>
          <a:p>
            <a:pPr marL="342900" indent="-342900">
              <a:lnSpc>
                <a:spcPct val="150000"/>
              </a:lnSpc>
              <a:spcBef>
                <a:spcPts val="1200"/>
              </a:spcBef>
              <a:spcAft>
                <a:spcPts val="1200"/>
              </a:spcAft>
              <a:buFont typeface="Arial" panose="020B0604020202020204" pitchFamily="34" charset="0"/>
              <a:buChar char="•"/>
            </a:pPr>
            <a:r>
              <a:rPr lang="zh-CN" altLang="en-US" sz="2400" b="1" dirty="0" smtClean="0">
                <a:latin typeface="+mj-ea"/>
              </a:rPr>
              <a:t>“引资购商”的机遇稍纵即逝，机不可失，时不再来！</a:t>
            </a:r>
            <a:endParaRPr lang="en-US" altLang="zh-CN" sz="2400" b="1" dirty="0">
              <a:latin typeface="+mj-ea"/>
            </a:endParaRPr>
          </a:p>
        </p:txBody>
      </p:sp>
      <p:sp>
        <p:nvSpPr>
          <p:cNvPr id="13" name="矩形 6"/>
          <p:cNvSpPr>
            <a:spLocks noChangeArrowheads="1"/>
          </p:cNvSpPr>
          <p:nvPr/>
        </p:nvSpPr>
        <p:spPr bwMode="auto">
          <a:xfrm>
            <a:off x="0" y="6740922"/>
            <a:ext cx="2266950" cy="144462"/>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 name="矩形 7"/>
          <p:cNvSpPr>
            <a:spLocks noChangeArrowheads="1"/>
          </p:cNvSpPr>
          <p:nvPr/>
        </p:nvSpPr>
        <p:spPr bwMode="auto">
          <a:xfrm>
            <a:off x="2266950" y="6740922"/>
            <a:ext cx="2305050" cy="144462"/>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矩形 8"/>
          <p:cNvSpPr>
            <a:spLocks noChangeArrowheads="1"/>
          </p:cNvSpPr>
          <p:nvPr/>
        </p:nvSpPr>
        <p:spPr bwMode="auto">
          <a:xfrm>
            <a:off x="4572000" y="6740922"/>
            <a:ext cx="2266950" cy="144462"/>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6" name="矩形 9"/>
          <p:cNvSpPr>
            <a:spLocks noChangeArrowheads="1"/>
          </p:cNvSpPr>
          <p:nvPr/>
        </p:nvSpPr>
        <p:spPr bwMode="auto">
          <a:xfrm>
            <a:off x="6838950" y="6740922"/>
            <a:ext cx="2305050" cy="144462"/>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 name="灯片编号占位符 3"/>
          <p:cNvSpPr>
            <a:spLocks noGrp="1"/>
          </p:cNvSpPr>
          <p:nvPr>
            <p:ph type="sldNum" sz="quarter" idx="12"/>
          </p:nvPr>
        </p:nvSpPr>
        <p:spPr>
          <a:xfrm>
            <a:off x="6531994" y="6375797"/>
            <a:ext cx="2133600" cy="365125"/>
          </a:xfrm>
        </p:spPr>
        <p:txBody>
          <a:bodyPr/>
          <a:lstStyle/>
          <a:p>
            <a:fld id="{0C913308-F349-4B6D-A68A-DD1791B4A57B}" type="slidenum">
              <a:rPr lang="zh-CN" altLang="en-US" smtClean="0"/>
              <a:t>25</a:t>
            </a:fld>
            <a:endParaRPr lang="zh-CN"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screen"/>
          <a:stretch>
            <a:fillRect/>
          </a:stretch>
        </p:blipFill>
        <p:spPr>
          <a:xfrm>
            <a:off x="0" y="1"/>
            <a:ext cx="9144000" cy="6885384"/>
          </a:xfrm>
          <a:prstGeom prst="rect">
            <a:avLst/>
          </a:prstGeom>
        </p:spPr>
      </p:pic>
      <p:sp>
        <p:nvSpPr>
          <p:cNvPr id="2" name="矩形 4"/>
          <p:cNvSpPr>
            <a:spLocks noChangeArrowheads="1"/>
          </p:cNvSpPr>
          <p:nvPr/>
        </p:nvSpPr>
        <p:spPr bwMode="auto">
          <a:xfrm>
            <a:off x="0" y="3828250"/>
            <a:ext cx="3060700" cy="2265046"/>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08" name="矩形 5"/>
          <p:cNvSpPr>
            <a:spLocks noChangeArrowheads="1"/>
          </p:cNvSpPr>
          <p:nvPr/>
        </p:nvSpPr>
        <p:spPr bwMode="auto">
          <a:xfrm>
            <a:off x="3086100" y="3828250"/>
            <a:ext cx="6045200" cy="2265046"/>
          </a:xfrm>
          <a:prstGeom prst="rect">
            <a:avLst/>
          </a:prstGeom>
          <a:solidFill>
            <a:srgbClr val="EE3636">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10" name="矩形 9"/>
          <p:cNvSpPr>
            <a:spLocks noChangeArrowheads="1"/>
          </p:cNvSpPr>
          <p:nvPr/>
        </p:nvSpPr>
        <p:spPr bwMode="auto">
          <a:xfrm>
            <a:off x="467544" y="4651805"/>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第三</a:t>
            </a:r>
            <a:r>
              <a:rPr lang="zh-CN" altLang="en-US"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部分</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1" name="TextBox 11"/>
          <p:cNvSpPr>
            <a:spLocks noChangeArrowheads="1"/>
          </p:cNvSpPr>
          <p:nvPr/>
        </p:nvSpPr>
        <p:spPr bwMode="auto">
          <a:xfrm>
            <a:off x="3275856" y="4434040"/>
            <a:ext cx="576064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buFont typeface="Arial" panose="020B0604020202020204" pitchFamily="34" charset="0"/>
              <a:buNone/>
            </a:pPr>
            <a:r>
              <a:rPr lang="zh-CN" altLang="en-US" sz="32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“引资购商”需要组建“中国制造</a:t>
            </a:r>
            <a:r>
              <a:rPr lang="en-US" altLang="zh-CN" sz="32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2025</a:t>
            </a:r>
            <a:r>
              <a:rPr lang="zh-CN" altLang="en-US" sz="32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产业并购整合基金”</a:t>
            </a:r>
            <a:endParaRPr lang="zh-CN" altLang="en-US" sz="3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灯片编号占位符 2"/>
          <p:cNvSpPr>
            <a:spLocks noGrp="1"/>
          </p:cNvSpPr>
          <p:nvPr>
            <p:ph type="sldNum" sz="quarter" idx="12"/>
          </p:nvPr>
        </p:nvSpPr>
        <p:spPr/>
        <p:txBody>
          <a:bodyPr/>
          <a:lstStyle/>
          <a:p>
            <a:pPr>
              <a:defRPr/>
            </a:pPr>
            <a:fld id="{D3A9C3A5-FEB3-4C6B-B00A-F3F971F46418}" type="slidenum">
              <a:rPr lang="zh-CN" altLang="en-US" smtClean="0"/>
              <a:t>26</a:t>
            </a:fld>
            <a:endParaRPr lang="zh-CN" altLang="en-US" sz="18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1510"/>
                                        </p:tgtEl>
                                        <p:attrNameLst>
                                          <p:attrName>style.visibility</p:attrName>
                                        </p:attrNameLst>
                                      </p:cBhvr>
                                      <p:to>
                                        <p:strVal val="visible"/>
                                      </p:to>
                                    </p:set>
                                    <p:anim calcmode="lin" valueType="num">
                                      <p:cBhvr>
                                        <p:cTn id="7" dur="500" fill="hold"/>
                                        <p:tgtEl>
                                          <p:spTgt spid="215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1510"/>
                                        </p:tgtEl>
                                        <p:attrNameLst>
                                          <p:attrName>ppt_y</p:attrName>
                                        </p:attrNameLst>
                                      </p:cBhvr>
                                      <p:tavLst>
                                        <p:tav tm="0">
                                          <p:val>
                                            <p:strVal val="#ppt_y"/>
                                          </p:val>
                                        </p:tav>
                                        <p:tav tm="100000">
                                          <p:val>
                                            <p:strVal val="#ppt_y"/>
                                          </p:val>
                                        </p:tav>
                                      </p:tavLst>
                                    </p:anim>
                                    <p:anim calcmode="lin" valueType="num">
                                      <p:cBhvr>
                                        <p:cTn id="9" dur="500" fill="hold"/>
                                        <p:tgtEl>
                                          <p:spTgt spid="215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1510"/>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1510"/>
                                        </p:tgtEl>
                                      </p:cBhvr>
                                    </p:animEffect>
                                  </p:childTnLst>
                                </p:cTn>
                              </p:par>
                            </p:childTnLst>
                          </p:cTn>
                        </p:par>
                        <p:par>
                          <p:cTn id="12" fill="hold">
                            <p:stCondLst>
                              <p:cond delay="649"/>
                            </p:stCondLst>
                            <p:childTnLst>
                              <p:par>
                                <p:cTn id="13" presetID="22" presetClass="entr" presetSubtype="8" fill="hold" grpId="0" nodeType="afterEffect">
                                  <p:stCondLst>
                                    <p:cond delay="0"/>
                                  </p:stCondLst>
                                  <p:childTnLst>
                                    <p:set>
                                      <p:cBhvr>
                                        <p:cTn id="14" dur="1" fill="hold">
                                          <p:stCondLst>
                                            <p:cond delay="0"/>
                                          </p:stCondLst>
                                        </p:cTn>
                                        <p:tgtEl>
                                          <p:spTgt spid="21511"/>
                                        </p:tgtEl>
                                        <p:attrNameLst>
                                          <p:attrName>style.visibility</p:attrName>
                                        </p:attrNameLst>
                                      </p:cBhvr>
                                      <p:to>
                                        <p:strVal val="visible"/>
                                      </p:to>
                                    </p:set>
                                    <p:animEffect>
                                      <p:cBhvr>
                                        <p:cTn id="15" dur="9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bldLvl="0" autoUpdateAnimBg="0"/>
      <p:bldP spid="21511" grpId="0" bldLvl="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260648"/>
            <a:ext cx="8064896" cy="1143000"/>
          </a:xfrm>
        </p:spPr>
        <p:txBody>
          <a:bodyPr>
            <a:normAutofit/>
          </a:bodyPr>
          <a:lstStyle/>
          <a:p>
            <a:pPr algn="l"/>
            <a:r>
              <a:rPr lang="zh-CN" altLang="en-US" sz="2800" b="1" dirty="0" smtClean="0"/>
              <a:t>“中国制造</a:t>
            </a:r>
            <a:r>
              <a:rPr lang="en-US" altLang="zh-CN" sz="2800" b="1" dirty="0" smtClean="0"/>
              <a:t>2025</a:t>
            </a:r>
            <a:r>
              <a:rPr lang="zh-CN" altLang="en-US" sz="2800" b="1" dirty="0" smtClean="0"/>
              <a:t>产业并购整合基金”简介</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6" name="内容占位符 2"/>
          <p:cNvSpPr>
            <a:spLocks noGrp="1"/>
          </p:cNvSpPr>
          <p:nvPr>
            <p:ph idx="1"/>
          </p:nvPr>
        </p:nvSpPr>
        <p:spPr>
          <a:xfrm>
            <a:off x="323528" y="1772816"/>
            <a:ext cx="3960440" cy="4320480"/>
          </a:xfrm>
          <a:solidFill>
            <a:srgbClr val="CCECFF"/>
          </a:solidFill>
          <a:ln w="28575">
            <a:solidFill>
              <a:schemeClr val="tx1"/>
            </a:solidFill>
            <a:prstDash val="dash"/>
          </a:ln>
        </p:spPr>
        <p:txBody>
          <a:bodyPr>
            <a:noAutofit/>
          </a:bodyPr>
          <a:lstStyle/>
          <a:p>
            <a:pPr>
              <a:lnSpc>
                <a:spcPct val="150000"/>
              </a:lnSpc>
            </a:pPr>
            <a:r>
              <a:rPr lang="zh-CN" altLang="zh-CN" sz="2000" dirty="0" smtClean="0"/>
              <a:t>“</a:t>
            </a:r>
            <a:r>
              <a:rPr lang="zh-CN" altLang="zh-CN" sz="2000" dirty="0"/>
              <a:t>中国制造</a:t>
            </a:r>
            <a:r>
              <a:rPr lang="en-US" altLang="zh-CN" sz="2000" dirty="0"/>
              <a:t>2025</a:t>
            </a:r>
            <a:r>
              <a:rPr lang="zh-CN" altLang="zh-CN" sz="2000" dirty="0"/>
              <a:t>产业并购整合基金”</a:t>
            </a:r>
            <a:r>
              <a:rPr lang="zh-CN" altLang="zh-CN" sz="2000" dirty="0" smtClean="0"/>
              <a:t>是为</a:t>
            </a:r>
            <a:r>
              <a:rPr lang="zh-CN" altLang="zh-CN" sz="2000" dirty="0"/>
              <a:t>落实《中国制造</a:t>
            </a:r>
            <a:r>
              <a:rPr lang="en-US" altLang="zh-CN" sz="2000" dirty="0"/>
              <a:t>2025</a:t>
            </a:r>
            <a:r>
              <a:rPr lang="zh-CN" altLang="zh-CN" sz="2000" dirty="0"/>
              <a:t>》</a:t>
            </a:r>
            <a:r>
              <a:rPr lang="zh-CN" altLang="zh-CN" sz="2000" dirty="0" smtClean="0"/>
              <a:t>国家</a:t>
            </a:r>
            <a:r>
              <a:rPr lang="zh-CN" altLang="en-US" sz="2000" dirty="0" smtClean="0"/>
              <a:t>产业</a:t>
            </a:r>
            <a:r>
              <a:rPr lang="zh-CN" altLang="zh-CN" sz="2000" dirty="0" smtClean="0"/>
              <a:t>发展</a:t>
            </a:r>
            <a:r>
              <a:rPr lang="zh-CN" altLang="en-US" sz="2000" dirty="0"/>
              <a:t>规划</a:t>
            </a:r>
            <a:r>
              <a:rPr lang="zh-CN" altLang="zh-CN" sz="2000" dirty="0" smtClean="0"/>
              <a:t>，</a:t>
            </a:r>
            <a:r>
              <a:rPr lang="zh-CN" altLang="zh-CN" sz="2000" dirty="0"/>
              <a:t>实现</a:t>
            </a:r>
            <a:r>
              <a:rPr lang="zh-CN" altLang="zh-CN" sz="2000" dirty="0" smtClean="0"/>
              <a:t>“引资购商”</a:t>
            </a:r>
            <a:r>
              <a:rPr lang="zh-CN" altLang="en-US" sz="2000" dirty="0" smtClean="0"/>
              <a:t>新战略</a:t>
            </a:r>
            <a:r>
              <a:rPr lang="zh-CN" altLang="zh-CN" sz="2000" dirty="0" smtClean="0"/>
              <a:t>，</a:t>
            </a:r>
            <a:r>
              <a:rPr lang="zh-CN" altLang="zh-CN" sz="2000" dirty="0"/>
              <a:t>在天才纵横国际企业管理（北京）有限公司的积极倡导之下，由地方政府下属的产业投融资平台与多层次社会投资者共同发起</a:t>
            </a:r>
            <a:r>
              <a:rPr lang="zh-CN" altLang="zh-CN" sz="2000" dirty="0" smtClean="0"/>
              <a:t>成立的</a:t>
            </a:r>
            <a:r>
              <a:rPr lang="zh-CN" altLang="zh-CN" sz="2000" b="1" dirty="0" smtClean="0"/>
              <a:t>私</a:t>
            </a:r>
            <a:r>
              <a:rPr lang="zh-CN" altLang="zh-CN" sz="2000" b="1" dirty="0"/>
              <a:t>募并购整合基金</a:t>
            </a:r>
            <a:r>
              <a:rPr lang="zh-CN" altLang="zh-CN" sz="2000" dirty="0" smtClean="0"/>
              <a:t>。</a:t>
            </a:r>
            <a:endParaRPr lang="en-US" altLang="zh-CN" sz="2000" dirty="0" smtClean="0"/>
          </a:p>
        </p:txBody>
      </p:sp>
      <p:sp>
        <p:nvSpPr>
          <p:cNvPr id="28" name="Text Box 4"/>
          <p:cNvSpPr txBox="1">
            <a:spLocks noChangeArrowheads="1"/>
          </p:cNvSpPr>
          <p:nvPr/>
        </p:nvSpPr>
        <p:spPr bwMode="auto">
          <a:xfrm>
            <a:off x="6395381" y="2348880"/>
            <a:ext cx="7429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r>
              <a:rPr kumimoji="1" lang="zh-CN" altLang="en-US" sz="2000" b="1" dirty="0" smtClean="0">
                <a:latin typeface="+mn-ea"/>
                <a:ea typeface="+mn-ea"/>
              </a:rPr>
              <a:t>特点</a:t>
            </a:r>
            <a:r>
              <a:rPr kumimoji="1" lang="en-US" altLang="ko-KR" sz="2000" b="1" dirty="0" smtClean="0">
                <a:latin typeface="+mn-ea"/>
                <a:ea typeface="+mn-ea"/>
              </a:rPr>
              <a:t> </a:t>
            </a:r>
            <a:endParaRPr kumimoji="1" lang="en-US" altLang="ko-KR" sz="2000" b="1" dirty="0">
              <a:latin typeface="+mn-ea"/>
              <a:ea typeface="+mn-ea"/>
            </a:endParaRPr>
          </a:p>
        </p:txBody>
      </p:sp>
      <p:sp>
        <p:nvSpPr>
          <p:cNvPr id="30" name="Text Box 6"/>
          <p:cNvSpPr txBox="1">
            <a:spLocks noChangeArrowheads="1"/>
          </p:cNvSpPr>
          <p:nvPr/>
        </p:nvSpPr>
        <p:spPr bwMode="auto">
          <a:xfrm>
            <a:off x="4339208" y="4149080"/>
            <a:ext cx="260905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r>
              <a:rPr kumimoji="1" lang="en-US" altLang="zh-CN" sz="2000" b="1" dirty="0" smtClean="0">
                <a:latin typeface="+mn-ea"/>
                <a:ea typeface="+mn-ea"/>
              </a:rPr>
              <a:t>a.</a:t>
            </a:r>
            <a:r>
              <a:rPr kumimoji="1" lang="zh-CN" altLang="en-US" sz="2000" b="1" dirty="0" smtClean="0">
                <a:latin typeface="+mn-ea"/>
                <a:ea typeface="+mn-ea"/>
              </a:rPr>
              <a:t>属于政府引导基金</a:t>
            </a:r>
            <a:r>
              <a:rPr kumimoji="1" lang="en-US" altLang="ko-KR" sz="2000" b="1" dirty="0" smtClean="0">
                <a:latin typeface="+mn-ea"/>
                <a:ea typeface="+mn-ea"/>
              </a:rPr>
              <a:t> </a:t>
            </a:r>
            <a:endParaRPr kumimoji="1" lang="en-US" altLang="ko-KR" sz="2000" b="1" dirty="0">
              <a:latin typeface="+mn-ea"/>
              <a:ea typeface="+mn-ea"/>
            </a:endParaRPr>
          </a:p>
        </p:txBody>
      </p:sp>
      <p:sp>
        <p:nvSpPr>
          <p:cNvPr id="32" name="AutoShape 8"/>
          <p:cNvSpPr>
            <a:spLocks noChangeArrowheads="1"/>
          </p:cNvSpPr>
          <p:nvPr/>
        </p:nvSpPr>
        <p:spPr bwMode="auto">
          <a:xfrm rot="518372">
            <a:off x="5407141" y="3392951"/>
            <a:ext cx="609600" cy="619266"/>
          </a:xfrm>
          <a:prstGeom prst="downArrow">
            <a:avLst>
              <a:gd name="adj1" fmla="val 50000"/>
              <a:gd name="adj2" fmla="val 25000"/>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33" name="AutoShape 9"/>
          <p:cNvSpPr>
            <a:spLocks noChangeArrowheads="1"/>
          </p:cNvSpPr>
          <p:nvPr/>
        </p:nvSpPr>
        <p:spPr bwMode="auto">
          <a:xfrm>
            <a:off x="6804248" y="3789040"/>
            <a:ext cx="609600" cy="1072882"/>
          </a:xfrm>
          <a:prstGeom prst="downArrow">
            <a:avLst>
              <a:gd name="adj1" fmla="val 50000"/>
              <a:gd name="adj2" fmla="val 25000"/>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34" name="AutoShape 10"/>
          <p:cNvSpPr>
            <a:spLocks noChangeArrowheads="1"/>
          </p:cNvSpPr>
          <p:nvPr/>
        </p:nvSpPr>
        <p:spPr bwMode="auto">
          <a:xfrm rot="21053208">
            <a:off x="8024984" y="3385073"/>
            <a:ext cx="609600" cy="2199514"/>
          </a:xfrm>
          <a:prstGeom prst="downArrow">
            <a:avLst>
              <a:gd name="adj1" fmla="val 50000"/>
              <a:gd name="adj2" fmla="val 25000"/>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pic>
        <p:nvPicPr>
          <p:cNvPr id="102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15261" y="1293578"/>
            <a:ext cx="3001155" cy="2423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Text Box 6"/>
          <p:cNvSpPr txBox="1">
            <a:spLocks noChangeArrowheads="1"/>
          </p:cNvSpPr>
          <p:nvPr/>
        </p:nvSpPr>
        <p:spPr bwMode="auto">
          <a:xfrm>
            <a:off x="4833156" y="4941168"/>
            <a:ext cx="31232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r>
              <a:rPr kumimoji="1" lang="en-US" altLang="zh-CN" sz="2000" b="1" dirty="0" smtClean="0">
                <a:latin typeface="+mn-ea"/>
                <a:ea typeface="+mn-ea"/>
              </a:rPr>
              <a:t>b.</a:t>
            </a:r>
            <a:r>
              <a:rPr kumimoji="1" lang="zh-CN" altLang="en-US" sz="2000" b="1" dirty="0" smtClean="0">
                <a:latin typeface="+mn-ea"/>
                <a:ea typeface="+mn-ea"/>
              </a:rPr>
              <a:t>并购海外高端制造企业</a:t>
            </a:r>
            <a:endParaRPr kumimoji="1" lang="en-US" altLang="ko-KR" sz="2000" b="1" dirty="0">
              <a:latin typeface="+mn-ea"/>
              <a:ea typeface="+mn-ea"/>
            </a:endParaRPr>
          </a:p>
        </p:txBody>
      </p:sp>
      <p:sp>
        <p:nvSpPr>
          <p:cNvPr id="37" name="Text Box 6"/>
          <p:cNvSpPr txBox="1">
            <a:spLocks noChangeArrowheads="1"/>
          </p:cNvSpPr>
          <p:nvPr/>
        </p:nvSpPr>
        <p:spPr bwMode="auto">
          <a:xfrm>
            <a:off x="6228184" y="5693186"/>
            <a:ext cx="279005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latinLnBrk="1" hangingPunct="1"/>
            <a:r>
              <a:rPr kumimoji="1" lang="en-US" altLang="zh-CN" sz="2000" b="1" dirty="0" smtClean="0">
                <a:latin typeface="+mn-ea"/>
                <a:ea typeface="+mn-ea"/>
              </a:rPr>
              <a:t>c.</a:t>
            </a:r>
            <a:r>
              <a:rPr kumimoji="1" lang="zh-CN" altLang="en-US" sz="2000" b="1" dirty="0" smtClean="0">
                <a:latin typeface="+mn-ea"/>
                <a:ea typeface="+mn-ea"/>
              </a:rPr>
              <a:t>控股并购或整体并购</a:t>
            </a:r>
            <a:endParaRPr kumimoji="1" lang="en-US" altLang="ko-KR" sz="2000" b="1" dirty="0">
              <a:latin typeface="+mn-ea"/>
              <a:ea typeface="+mn-ea"/>
            </a:endParaRPr>
          </a:p>
        </p:txBody>
      </p:sp>
      <p:sp>
        <p:nvSpPr>
          <p:cNvPr id="3" name="灯片编号占位符 2"/>
          <p:cNvSpPr>
            <a:spLocks noGrp="1"/>
          </p:cNvSpPr>
          <p:nvPr>
            <p:ph type="sldNum" sz="quarter" idx="12"/>
          </p:nvPr>
        </p:nvSpPr>
        <p:spPr/>
        <p:txBody>
          <a:bodyPr/>
          <a:lstStyle/>
          <a:p>
            <a:fld id="{0C913308-F349-4B6D-A68A-DD1791B4A57B}" type="slidenum">
              <a:rPr lang="zh-CN" altLang="en-US" smtClean="0"/>
              <a:t>27</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260648"/>
            <a:ext cx="8064896" cy="1143000"/>
          </a:xfrm>
        </p:spPr>
        <p:txBody>
          <a:bodyPr>
            <a:normAutofit/>
          </a:bodyPr>
          <a:lstStyle/>
          <a:p>
            <a:pPr algn="l"/>
            <a:r>
              <a:rPr lang="zh-CN" altLang="en-US" sz="2800" b="1" dirty="0" smtClean="0"/>
              <a:t>“中国制造</a:t>
            </a:r>
            <a:r>
              <a:rPr lang="en-US" altLang="zh-CN" sz="2800" b="1" dirty="0" smtClean="0"/>
              <a:t>2025</a:t>
            </a:r>
            <a:r>
              <a:rPr lang="zh-CN" altLang="en-US" sz="2800" b="1" dirty="0" smtClean="0"/>
              <a:t>产业并购整合基金”运作思路</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3" name="组合 2"/>
          <p:cNvGrpSpPr/>
          <p:nvPr/>
        </p:nvGrpSpPr>
        <p:grpSpPr>
          <a:xfrm>
            <a:off x="251520" y="1484784"/>
            <a:ext cx="8712969" cy="4528797"/>
            <a:chOff x="539552" y="1484784"/>
            <a:chExt cx="8712969" cy="4528797"/>
          </a:xfrm>
        </p:grpSpPr>
        <p:sp>
          <p:nvSpPr>
            <p:cNvPr id="8" name="椭圆 7"/>
            <p:cNvSpPr/>
            <p:nvPr/>
          </p:nvSpPr>
          <p:spPr bwMode="auto">
            <a:xfrm>
              <a:off x="539552" y="2981722"/>
              <a:ext cx="8208912" cy="1660519"/>
            </a:xfrm>
            <a:prstGeom prst="ellipse">
              <a:avLst/>
            </a:prstGeom>
            <a:solidFill>
              <a:schemeClr val="accent5">
                <a:lumMod val="60000"/>
                <a:lumOff val="40000"/>
              </a:schemeClr>
            </a:solidFill>
            <a:ln w="12700" cap="rnd" cmpd="sng">
              <a:solidFill>
                <a:schemeClr val="accent5">
                  <a:lumMod val="20000"/>
                  <a:lumOff val="80000"/>
                </a:schemeClr>
              </a:solidFill>
              <a:prstDash val="solid"/>
              <a:round/>
            </a:ln>
            <a:effectLst/>
          </p:spPr>
          <p:txBody>
            <a:bodyPr rtlCol="0" anchor="ctr"/>
            <a:lstStyle/>
            <a:p>
              <a:pPr algn="ctr"/>
              <a:endParaRPr lang="zh-CN" altLang="en-US"/>
            </a:p>
          </p:txBody>
        </p:sp>
        <p:grpSp>
          <p:nvGrpSpPr>
            <p:cNvPr id="9" name="组合 8"/>
            <p:cNvGrpSpPr/>
            <p:nvPr/>
          </p:nvGrpSpPr>
          <p:grpSpPr>
            <a:xfrm>
              <a:off x="1043608" y="1484784"/>
              <a:ext cx="8208913" cy="4528797"/>
              <a:chOff x="1424608" y="1716038"/>
              <a:chExt cx="8208913" cy="4528797"/>
            </a:xfrm>
          </p:grpSpPr>
          <p:sp>
            <p:nvSpPr>
              <p:cNvPr id="10" name="矩形 9"/>
              <p:cNvSpPr/>
              <p:nvPr/>
            </p:nvSpPr>
            <p:spPr>
              <a:xfrm>
                <a:off x="2432720" y="1932062"/>
                <a:ext cx="4429023" cy="432048"/>
              </a:xfrm>
              <a:prstGeom prst="rect">
                <a:avLst/>
              </a:prstGeom>
              <a:solidFill>
                <a:srgbClr val="001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r>
                  <a:rPr lang="zh-CN" altLang="en-US" b="1" dirty="0">
                    <a:solidFill>
                      <a:schemeClr val="bg1"/>
                    </a:solidFill>
                    <a:effectLst>
                      <a:outerShdw blurRad="38100" dist="38100" dir="2700000" algn="tl">
                        <a:srgbClr val="000000">
                          <a:alpha val="43137"/>
                        </a:srgbClr>
                      </a:outerShdw>
                    </a:effectLst>
                  </a:rPr>
                  <a:t>中国</a:t>
                </a:r>
                <a:r>
                  <a:rPr lang="zh-CN" altLang="en-US" b="1" dirty="0" smtClean="0">
                    <a:solidFill>
                      <a:schemeClr val="bg1"/>
                    </a:solidFill>
                    <a:effectLst>
                      <a:outerShdw blurRad="38100" dist="38100" dir="2700000" algn="tl">
                        <a:srgbClr val="000000">
                          <a:alpha val="43137"/>
                        </a:srgbClr>
                      </a:outerShdw>
                    </a:effectLst>
                  </a:rPr>
                  <a:t>制造</a:t>
                </a:r>
                <a:r>
                  <a:rPr lang="en-US" altLang="zh-CN" b="1" dirty="0" smtClean="0">
                    <a:solidFill>
                      <a:schemeClr val="bg1"/>
                    </a:solidFill>
                    <a:effectLst>
                      <a:outerShdw blurRad="38100" dist="38100" dir="2700000" algn="tl">
                        <a:srgbClr val="000000">
                          <a:alpha val="43137"/>
                        </a:srgbClr>
                      </a:outerShdw>
                    </a:effectLst>
                  </a:rPr>
                  <a:t>2025</a:t>
                </a:r>
                <a:r>
                  <a:rPr lang="zh-CN" altLang="en-US" b="1" dirty="0" smtClean="0">
                    <a:solidFill>
                      <a:schemeClr val="bg1"/>
                    </a:solidFill>
                    <a:effectLst>
                      <a:outerShdw blurRad="38100" dist="38100" dir="2700000" algn="tl">
                        <a:srgbClr val="000000">
                          <a:alpha val="43137"/>
                        </a:srgbClr>
                      </a:outerShdw>
                    </a:effectLst>
                  </a:rPr>
                  <a:t>产业并购整合基金</a:t>
                </a:r>
                <a:endParaRPr lang="zh-CN" altLang="en-US" b="1" dirty="0">
                  <a:solidFill>
                    <a:schemeClr val="bg1"/>
                  </a:solidFill>
                  <a:effectLst>
                    <a:outerShdw blurRad="38100" dist="38100" dir="2700000" algn="tl">
                      <a:srgbClr val="000000">
                        <a:alpha val="43137"/>
                      </a:srgbClr>
                    </a:outerShdw>
                  </a:effectLst>
                </a:endParaRPr>
              </a:p>
            </p:txBody>
          </p:sp>
          <p:sp>
            <p:nvSpPr>
              <p:cNvPr id="11" name="虚尾箭头 10"/>
              <p:cNvSpPr/>
              <p:nvPr/>
            </p:nvSpPr>
            <p:spPr bwMode="auto">
              <a:xfrm rot="5400000">
                <a:off x="4513633" y="2443437"/>
                <a:ext cx="358366" cy="343728"/>
              </a:xfrm>
              <a:prstGeom prst="stripedRightArrow">
                <a:avLst/>
              </a:prstGeom>
              <a:solidFill>
                <a:srgbClr val="0070C4"/>
              </a:solidFill>
              <a:ln w="6350">
                <a:solidFill>
                  <a:schemeClr val="bg1"/>
                </a:solidFill>
                <a:miter lim="800000"/>
              </a:ln>
              <a:effectLst/>
            </p:spPr>
            <p:txBody>
              <a:bodyPr wrap="none" lIns="0" tIns="0" rIns="0" bIns="0" anchor="ct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endParaRPr lang="zh-CN" altLang="en-US" sz="2000" b="1" spc="300">
                  <a:solidFill>
                    <a:schemeClr val="bg1"/>
                  </a:solidFill>
                  <a:latin typeface="+mj-ea"/>
                  <a:ea typeface="+mj-ea"/>
                </a:endParaRPr>
              </a:p>
            </p:txBody>
          </p:sp>
          <p:sp>
            <p:nvSpPr>
              <p:cNvPr id="12" name="Rectangle 7"/>
              <p:cNvSpPr>
                <a:spLocks noChangeArrowheads="1"/>
              </p:cNvSpPr>
              <p:nvPr/>
            </p:nvSpPr>
            <p:spPr bwMode="auto">
              <a:xfrm>
                <a:off x="1424608" y="3625279"/>
                <a:ext cx="2160240" cy="848866"/>
              </a:xfrm>
              <a:prstGeom prst="rect">
                <a:avLst/>
              </a:prstGeom>
              <a:solidFill>
                <a:srgbClr val="001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effectLst>
                      <a:outerShdw blurRad="38100" dist="38100" dir="2700000" algn="tl">
                        <a:srgbClr val="000000">
                          <a:alpha val="43137"/>
                        </a:srgbClr>
                      </a:outerShdw>
                    </a:effectLst>
                    <a:latin typeface="+mn-lt"/>
                    <a:ea typeface="+mn-ea"/>
                  </a:rPr>
                  <a:t>收购</a:t>
                </a:r>
                <a:endParaRPr lang="en-US" altLang="zh-CN" b="1" dirty="0">
                  <a:solidFill>
                    <a:schemeClr val="bg1"/>
                  </a:solidFill>
                  <a:effectLst>
                    <a:outerShdw blurRad="38100" dist="38100" dir="2700000" algn="tl">
                      <a:srgbClr val="000000">
                        <a:alpha val="43137"/>
                      </a:srgbClr>
                    </a:outerShdw>
                  </a:effectLst>
                  <a:latin typeface="+mn-lt"/>
                  <a:ea typeface="+mn-ea"/>
                </a:endParaRPr>
              </a:p>
              <a:p>
                <a:pPr algn="ctr"/>
                <a:r>
                  <a:rPr lang="zh-CN" altLang="en-US" b="1" dirty="0">
                    <a:solidFill>
                      <a:schemeClr val="bg1"/>
                    </a:solidFill>
                    <a:effectLst>
                      <a:outerShdw blurRad="38100" dist="38100" dir="2700000" algn="tl">
                        <a:srgbClr val="000000">
                          <a:alpha val="43137"/>
                        </a:srgbClr>
                      </a:outerShdw>
                    </a:effectLst>
                    <a:latin typeface="+mn-lt"/>
                    <a:ea typeface="+mn-ea"/>
                  </a:rPr>
                  <a:t>海外高端制造企业</a:t>
                </a:r>
              </a:p>
            </p:txBody>
          </p:sp>
          <p:sp>
            <p:nvSpPr>
              <p:cNvPr id="13" name="Rectangle 7"/>
              <p:cNvSpPr>
                <a:spLocks noChangeArrowheads="1"/>
              </p:cNvSpPr>
              <p:nvPr/>
            </p:nvSpPr>
            <p:spPr bwMode="auto">
              <a:xfrm>
                <a:off x="5889104" y="3603476"/>
                <a:ext cx="2664296" cy="848866"/>
              </a:xfrm>
              <a:prstGeom prst="rect">
                <a:avLst/>
              </a:prstGeom>
              <a:solidFill>
                <a:srgbClr val="001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effectLst>
                      <a:outerShdw blurRad="38100" dist="38100" dir="2700000" algn="tl">
                        <a:srgbClr val="000000">
                          <a:alpha val="43137"/>
                        </a:srgbClr>
                      </a:outerShdw>
                    </a:effectLst>
                    <a:latin typeface="+mn-lt"/>
                    <a:ea typeface="+mn-ea"/>
                  </a:rPr>
                  <a:t>制造</a:t>
                </a:r>
                <a:r>
                  <a:rPr lang="zh-CN" altLang="en-US" b="1" dirty="0" smtClean="0">
                    <a:solidFill>
                      <a:schemeClr val="bg1"/>
                    </a:solidFill>
                    <a:effectLst>
                      <a:outerShdw blurRad="38100" dist="38100" dir="2700000" algn="tl">
                        <a:srgbClr val="000000">
                          <a:alpha val="43137"/>
                        </a:srgbClr>
                      </a:outerShdw>
                    </a:effectLst>
                    <a:latin typeface="+mn-lt"/>
                    <a:ea typeface="+mn-ea"/>
                  </a:rPr>
                  <a:t>部分</a:t>
                </a:r>
                <a:endParaRPr lang="en-US" altLang="zh-CN" b="1" dirty="0" smtClean="0">
                  <a:solidFill>
                    <a:schemeClr val="bg1"/>
                  </a:solidFill>
                  <a:effectLst>
                    <a:outerShdw blurRad="38100" dist="38100" dir="2700000" algn="tl">
                      <a:srgbClr val="000000">
                        <a:alpha val="43137"/>
                      </a:srgbClr>
                    </a:outerShdw>
                  </a:effectLst>
                  <a:latin typeface="+mn-lt"/>
                  <a:ea typeface="+mn-ea"/>
                </a:endParaRPr>
              </a:p>
              <a:p>
                <a:pPr algn="ctr"/>
                <a:r>
                  <a:rPr lang="zh-CN" altLang="en-US" b="1" dirty="0" smtClean="0">
                    <a:solidFill>
                      <a:schemeClr val="bg1"/>
                    </a:solidFill>
                    <a:effectLst>
                      <a:outerShdw blurRad="38100" dist="38100" dir="2700000" algn="tl">
                        <a:srgbClr val="000000">
                          <a:alpha val="43137"/>
                        </a:srgbClr>
                      </a:outerShdw>
                    </a:effectLst>
                    <a:latin typeface="+mn-lt"/>
                    <a:ea typeface="+mn-ea"/>
                  </a:rPr>
                  <a:t>转移或复制至</a:t>
                </a:r>
                <a:r>
                  <a:rPr lang="zh-CN" altLang="en-US" b="1" dirty="0">
                    <a:solidFill>
                      <a:schemeClr val="bg1"/>
                    </a:solidFill>
                    <a:effectLst>
                      <a:outerShdw blurRad="38100" dist="38100" dir="2700000" algn="tl">
                        <a:srgbClr val="000000">
                          <a:alpha val="43137"/>
                        </a:srgbClr>
                      </a:outerShdw>
                    </a:effectLst>
                    <a:latin typeface="+mn-lt"/>
                    <a:ea typeface="+mn-ea"/>
                  </a:rPr>
                  <a:t>中国</a:t>
                </a:r>
                <a:endParaRPr lang="en-US" altLang="zh-CN" b="1" dirty="0">
                  <a:solidFill>
                    <a:schemeClr val="bg1"/>
                  </a:solidFill>
                  <a:effectLst>
                    <a:outerShdw blurRad="38100" dist="38100" dir="2700000" algn="tl">
                      <a:srgbClr val="000000">
                        <a:alpha val="43137"/>
                      </a:srgbClr>
                    </a:outerShdw>
                  </a:effectLst>
                  <a:latin typeface="+mn-lt"/>
                  <a:ea typeface="+mn-ea"/>
                </a:endParaRPr>
              </a:p>
            </p:txBody>
          </p:sp>
          <p:cxnSp>
            <p:nvCxnSpPr>
              <p:cNvPr id="14" name="直接连接符 13"/>
              <p:cNvCxnSpPr/>
              <p:nvPr/>
            </p:nvCxnSpPr>
            <p:spPr>
              <a:xfrm>
                <a:off x="2432720" y="2940174"/>
                <a:ext cx="4680000" cy="0"/>
              </a:xfrm>
              <a:prstGeom prst="line">
                <a:avLst/>
              </a:prstGeom>
              <a:solidFill>
                <a:schemeClr val="accent6">
                  <a:lumMod val="60000"/>
                  <a:lumOff val="40000"/>
                </a:schemeClr>
              </a:solidFill>
              <a:ln w="152400" cap="flat">
                <a:solidFill>
                  <a:srgbClr val="0070C4"/>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5" name="虚尾箭头 14"/>
              <p:cNvSpPr/>
              <p:nvPr/>
            </p:nvSpPr>
            <p:spPr bwMode="auto">
              <a:xfrm rot="5400000">
                <a:off x="2347224" y="3093183"/>
                <a:ext cx="358366" cy="343728"/>
              </a:xfrm>
              <a:prstGeom prst="stripedRightArrow">
                <a:avLst/>
              </a:prstGeom>
              <a:solidFill>
                <a:srgbClr val="0070C4"/>
              </a:solidFill>
              <a:ln w="6350">
                <a:solidFill>
                  <a:schemeClr val="bg1"/>
                </a:solidFill>
                <a:miter lim="800000"/>
              </a:ln>
              <a:effectLst/>
            </p:spPr>
            <p:txBody>
              <a:bodyPr wrap="none" lIns="0" tIns="0" rIns="0" bIns="0" anchor="ctr"/>
              <a:lstStyle/>
              <a:p>
                <a:pPr algn="ctr"/>
                <a:endParaRPr lang="zh-CN" altLang="en-US" sz="2000" b="1" spc="300">
                  <a:solidFill>
                    <a:schemeClr val="bg1"/>
                  </a:solidFill>
                  <a:latin typeface="+mj-ea"/>
                  <a:ea typeface="+mj-ea"/>
                </a:endParaRPr>
              </a:p>
            </p:txBody>
          </p:sp>
          <p:sp>
            <p:nvSpPr>
              <p:cNvPr id="16" name="虚尾箭头 15"/>
              <p:cNvSpPr/>
              <p:nvPr/>
            </p:nvSpPr>
            <p:spPr bwMode="auto">
              <a:xfrm rot="5400000">
                <a:off x="6854424" y="3093087"/>
                <a:ext cx="358366" cy="343728"/>
              </a:xfrm>
              <a:prstGeom prst="stripedRightArrow">
                <a:avLst/>
              </a:prstGeom>
              <a:solidFill>
                <a:srgbClr val="0070C4"/>
              </a:solidFill>
              <a:ln w="6350">
                <a:solidFill>
                  <a:schemeClr val="bg1"/>
                </a:solidFill>
                <a:miter lim="800000"/>
              </a:ln>
              <a:effectLst/>
            </p:spPr>
            <p:txBody>
              <a:bodyPr wrap="none" lIns="0" tIns="0" rIns="0" bIns="0" anchor="ctr"/>
              <a:lstStyle/>
              <a:p>
                <a:pPr algn="ctr"/>
                <a:endParaRPr lang="zh-CN" altLang="en-US" sz="2000" b="1" spc="300">
                  <a:solidFill>
                    <a:schemeClr val="bg1"/>
                  </a:solidFill>
                  <a:latin typeface="+mj-ea"/>
                  <a:ea typeface="+mj-ea"/>
                </a:endParaRPr>
              </a:p>
            </p:txBody>
          </p:sp>
          <p:sp>
            <p:nvSpPr>
              <p:cNvPr id="17" name="虚尾箭头 16"/>
              <p:cNvSpPr/>
              <p:nvPr/>
            </p:nvSpPr>
            <p:spPr bwMode="auto">
              <a:xfrm>
                <a:off x="3728864" y="3930302"/>
                <a:ext cx="2016224" cy="290786"/>
              </a:xfrm>
              <a:prstGeom prst="stripedRightArrow">
                <a:avLst>
                  <a:gd name="adj1" fmla="val 35487"/>
                  <a:gd name="adj2" fmla="val 72462"/>
                </a:avLst>
              </a:prstGeom>
              <a:solidFill>
                <a:srgbClr val="0070C4"/>
              </a:solidFill>
              <a:ln w="6350">
                <a:solidFill>
                  <a:schemeClr val="bg1"/>
                </a:solidFill>
                <a:miter lim="800000"/>
              </a:ln>
              <a:effectLst/>
            </p:spPr>
            <p:txBody>
              <a:bodyPr wrap="none" lIns="0" tIns="0" rIns="0" bIns="0" anchor="ctr"/>
              <a:lstStyle/>
              <a:p>
                <a:pPr algn="ctr"/>
                <a:endParaRPr lang="zh-CN" altLang="en-US" sz="2000" b="1" spc="300">
                  <a:solidFill>
                    <a:schemeClr val="bg1"/>
                  </a:solidFill>
                  <a:latin typeface="+mj-ea"/>
                  <a:ea typeface="+mj-ea"/>
                </a:endParaRPr>
              </a:p>
            </p:txBody>
          </p:sp>
          <p:sp>
            <p:nvSpPr>
              <p:cNvPr id="18" name="TextBox 8"/>
              <p:cNvSpPr txBox="1"/>
              <p:nvPr/>
            </p:nvSpPr>
            <p:spPr>
              <a:xfrm>
                <a:off x="3728864" y="3625279"/>
                <a:ext cx="2016224" cy="307777"/>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1400" dirty="0" smtClean="0">
                    <a:latin typeface="+mj-ea"/>
                    <a:ea typeface="+mj-ea"/>
                  </a:rPr>
                  <a:t>注入技术、品牌和管理</a:t>
                </a:r>
                <a:endParaRPr lang="zh-CN" altLang="en-US" sz="1400" dirty="0">
                  <a:latin typeface="+mj-ea"/>
                  <a:ea typeface="+mj-ea"/>
                </a:endParaRPr>
              </a:p>
            </p:txBody>
          </p:sp>
          <p:sp>
            <p:nvSpPr>
              <p:cNvPr id="19" name="椭圆 18"/>
              <p:cNvSpPr/>
              <p:nvPr/>
            </p:nvSpPr>
            <p:spPr bwMode="auto">
              <a:xfrm>
                <a:off x="1424608" y="5390864"/>
                <a:ext cx="1656184" cy="774440"/>
              </a:xfrm>
              <a:prstGeom prst="ellipse">
                <a:avLst/>
              </a:prstGeom>
              <a:solidFill>
                <a:srgbClr val="001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effectLst>
                      <a:outerShdw blurRad="38100" dist="38100" dir="2700000" algn="tl">
                        <a:srgbClr val="000000">
                          <a:alpha val="43137"/>
                        </a:srgbClr>
                      </a:outerShdw>
                    </a:effectLst>
                    <a:latin typeface="+mn-lt"/>
                    <a:ea typeface="+mn-ea"/>
                  </a:rPr>
                  <a:t>实现回报</a:t>
                </a:r>
              </a:p>
            </p:txBody>
          </p:sp>
          <p:sp>
            <p:nvSpPr>
              <p:cNvPr id="20" name="虚尾箭头 19"/>
              <p:cNvSpPr/>
              <p:nvPr/>
            </p:nvSpPr>
            <p:spPr bwMode="auto">
              <a:xfrm rot="10800000">
                <a:off x="3154474" y="5605552"/>
                <a:ext cx="358366" cy="343728"/>
              </a:xfrm>
              <a:prstGeom prst="stripedRightArrow">
                <a:avLst/>
              </a:prstGeom>
              <a:solidFill>
                <a:srgbClr val="0070C4"/>
              </a:solidFill>
              <a:ln w="6350">
                <a:solidFill>
                  <a:schemeClr val="bg1"/>
                </a:solidFill>
                <a:miter lim="800000"/>
              </a:ln>
              <a:effectLst/>
            </p:spPr>
            <p:txBody>
              <a:bodyPr wrap="none" lIns="0" tIns="0" rIns="0" bIns="0" anchor="ctr"/>
              <a:lstStyle/>
              <a:p>
                <a:pPr algn="ctr"/>
                <a:endParaRPr lang="zh-CN" altLang="en-US" sz="2000" b="1" spc="300" dirty="0">
                  <a:solidFill>
                    <a:schemeClr val="bg1"/>
                  </a:solidFill>
                  <a:latin typeface="+mj-ea"/>
                  <a:ea typeface="+mj-ea"/>
                </a:endParaRPr>
              </a:p>
            </p:txBody>
          </p:sp>
          <p:sp>
            <p:nvSpPr>
              <p:cNvPr id="21" name="Rectangle 7"/>
              <p:cNvSpPr>
                <a:spLocks noChangeArrowheads="1"/>
              </p:cNvSpPr>
              <p:nvPr/>
            </p:nvSpPr>
            <p:spPr bwMode="auto">
              <a:xfrm>
                <a:off x="3656856" y="5395969"/>
                <a:ext cx="2160240" cy="848866"/>
              </a:xfrm>
              <a:prstGeom prst="rect">
                <a:avLst/>
              </a:prstGeom>
              <a:solidFill>
                <a:srgbClr val="001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effectLst>
                      <a:outerShdw blurRad="38100" dist="38100" dir="2700000" algn="tl">
                        <a:srgbClr val="000000">
                          <a:alpha val="43137"/>
                        </a:srgbClr>
                      </a:outerShdw>
                    </a:effectLst>
                    <a:latin typeface="+mn-lt"/>
                    <a:ea typeface="+mn-ea"/>
                  </a:rPr>
                  <a:t>资本市场退出</a:t>
                </a:r>
              </a:p>
            </p:txBody>
          </p:sp>
          <p:sp>
            <p:nvSpPr>
              <p:cNvPr id="22" name="虚尾箭头 21"/>
              <p:cNvSpPr/>
              <p:nvPr/>
            </p:nvSpPr>
            <p:spPr bwMode="auto">
              <a:xfrm rot="5400000">
                <a:off x="4470252" y="4929394"/>
                <a:ext cx="477752" cy="343728"/>
              </a:xfrm>
              <a:prstGeom prst="stripedRightArrow">
                <a:avLst/>
              </a:prstGeom>
              <a:solidFill>
                <a:srgbClr val="0070C4"/>
              </a:solidFill>
              <a:ln w="6350">
                <a:solidFill>
                  <a:schemeClr val="bg1"/>
                </a:solidFill>
                <a:miter lim="800000"/>
              </a:ln>
              <a:effectLst/>
            </p:spPr>
            <p:txBody>
              <a:bodyPr wrap="none" lIns="0" tIns="0" rIns="0" bIns="0" anchor="ctr"/>
              <a:lstStyle/>
              <a:p>
                <a:pPr algn="ctr"/>
                <a:endParaRPr lang="zh-CN" altLang="en-US" sz="2000" b="1" spc="300">
                  <a:solidFill>
                    <a:schemeClr val="bg1"/>
                  </a:solidFill>
                  <a:latin typeface="+mj-ea"/>
                  <a:ea typeface="+mj-ea"/>
                </a:endParaRPr>
              </a:p>
            </p:txBody>
          </p:sp>
          <p:sp>
            <p:nvSpPr>
              <p:cNvPr id="23" name="TextBox 43"/>
              <p:cNvSpPr txBox="1"/>
              <p:nvPr/>
            </p:nvSpPr>
            <p:spPr>
              <a:xfrm>
                <a:off x="4880992" y="5008661"/>
                <a:ext cx="2492432" cy="307777"/>
              </a:xfrm>
              <a:prstGeom prst="rect">
                <a:avLst/>
              </a:prstGeom>
              <a:noFill/>
            </p:spPr>
            <p:txBody>
              <a:bodyPr wrap="square" rtlCol="0">
                <a:spAutoFit/>
              </a:bodyPr>
              <a:lstStyle>
                <a:defPPr>
                  <a:defRPr lang="zh-CN"/>
                </a:defPPr>
                <a:lvl1pPr>
                  <a:defRPr sz="1400">
                    <a:latin typeface="+mj-ea"/>
                    <a:ea typeface="+mj-ea"/>
                  </a:defRPr>
                </a:lvl1pPr>
              </a:lstStyle>
              <a:p>
                <a:r>
                  <a:rPr lang="en-US" altLang="zh-CN" dirty="0" smtClean="0"/>
                  <a:t>3-5</a:t>
                </a:r>
                <a:r>
                  <a:rPr lang="zh-CN" altLang="en-US" dirty="0" smtClean="0"/>
                  <a:t>年整体上市，资产</a:t>
                </a:r>
                <a:r>
                  <a:rPr lang="zh-CN" altLang="en-US" dirty="0"/>
                  <a:t>升值</a:t>
                </a:r>
              </a:p>
            </p:txBody>
          </p:sp>
          <p:sp>
            <p:nvSpPr>
              <p:cNvPr id="24" name="TextBox 8"/>
              <p:cNvSpPr txBox="1"/>
              <p:nvPr/>
            </p:nvSpPr>
            <p:spPr>
              <a:xfrm>
                <a:off x="7249631" y="1716038"/>
                <a:ext cx="2383889" cy="307777"/>
              </a:xfrm>
              <a:prstGeom prst="rect">
                <a:avLst/>
              </a:prstGeom>
              <a:solidFill>
                <a:srgbClr val="CCECFF"/>
              </a:solidFill>
            </p:spPr>
            <p:txBody>
              <a:bodyPr wrap="square" rtlCol="0">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1400" dirty="0" smtClean="0">
                    <a:latin typeface="+mj-ea"/>
                    <a:ea typeface="+mj-ea"/>
                  </a:rPr>
                  <a:t>政府引导资金作为劣后资金</a:t>
                </a:r>
                <a:endParaRPr lang="zh-CN" altLang="en-US" sz="1400" dirty="0">
                  <a:latin typeface="+mj-ea"/>
                  <a:ea typeface="+mj-ea"/>
                </a:endParaRPr>
              </a:p>
            </p:txBody>
          </p:sp>
          <p:sp>
            <p:nvSpPr>
              <p:cNvPr id="25" name="TextBox 8"/>
              <p:cNvSpPr txBox="1"/>
              <p:nvPr/>
            </p:nvSpPr>
            <p:spPr>
              <a:xfrm>
                <a:off x="7249631" y="2148086"/>
                <a:ext cx="2383890" cy="523220"/>
              </a:xfrm>
              <a:prstGeom prst="rect">
                <a:avLst/>
              </a:prstGeom>
              <a:solidFill>
                <a:srgbClr val="CCECFF"/>
              </a:solidFill>
            </p:spPr>
            <p:txBody>
              <a:bodyPr wrap="square" rtlCol="0">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zh-CN" altLang="en-US" sz="1400" dirty="0" smtClean="0">
                    <a:latin typeface="+mj-ea"/>
                    <a:ea typeface="+mj-ea"/>
                  </a:rPr>
                  <a:t>社会资金来源于银行、证券、信托等长线机构投资者</a:t>
                </a:r>
                <a:endParaRPr lang="zh-CN" altLang="en-US" sz="1400" dirty="0">
                  <a:latin typeface="+mj-ea"/>
                  <a:ea typeface="+mj-ea"/>
                </a:endParaRPr>
              </a:p>
            </p:txBody>
          </p:sp>
        </p:grpSp>
      </p:grpSp>
      <p:cxnSp>
        <p:nvCxnSpPr>
          <p:cNvPr id="5" name="直接箭头连接符 4"/>
          <p:cNvCxnSpPr>
            <a:stCxn id="24" idx="1"/>
            <a:endCxn id="10" idx="3"/>
          </p:cNvCxnSpPr>
          <p:nvPr/>
        </p:nvCxnSpPr>
        <p:spPr>
          <a:xfrm flipH="1">
            <a:off x="6192711" y="1638673"/>
            <a:ext cx="387888" cy="278159"/>
          </a:xfrm>
          <a:prstGeom prst="straightConnector1">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25" idx="1"/>
            <a:endCxn id="10" idx="3"/>
          </p:cNvCxnSpPr>
          <p:nvPr/>
        </p:nvCxnSpPr>
        <p:spPr>
          <a:xfrm flipH="1" flipV="1">
            <a:off x="6192711" y="1916832"/>
            <a:ext cx="387888" cy="261610"/>
          </a:xfrm>
          <a:prstGeom prst="straightConnector1">
            <a:avLst/>
          </a:prstGeom>
          <a:ln w="28575">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 name="灯片编号占位符 3"/>
          <p:cNvSpPr>
            <a:spLocks noGrp="1"/>
          </p:cNvSpPr>
          <p:nvPr>
            <p:ph type="sldNum" sz="quarter" idx="12"/>
          </p:nvPr>
        </p:nvSpPr>
        <p:spPr/>
        <p:txBody>
          <a:bodyPr/>
          <a:lstStyle/>
          <a:p>
            <a:fld id="{0C913308-F349-4B6D-A68A-DD1791B4A57B}" type="slidenum">
              <a:rPr lang="zh-CN" altLang="en-US" smtClean="0"/>
              <a:t>28</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15"/>
          <p:cNvSpPr>
            <a:spLocks noChangeArrowheads="1"/>
          </p:cNvSpPr>
          <p:nvPr/>
        </p:nvSpPr>
        <p:spPr bwMode="auto">
          <a:xfrm>
            <a:off x="2021904" y="4826590"/>
            <a:ext cx="1511300" cy="15113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 name="标题 1"/>
          <p:cNvSpPr>
            <a:spLocks noGrp="1"/>
          </p:cNvSpPr>
          <p:nvPr>
            <p:ph type="title"/>
          </p:nvPr>
        </p:nvSpPr>
        <p:spPr>
          <a:xfrm>
            <a:off x="539552" y="260648"/>
            <a:ext cx="8064896" cy="1143000"/>
          </a:xfrm>
        </p:spPr>
        <p:txBody>
          <a:bodyPr>
            <a:normAutofit/>
          </a:bodyPr>
          <a:lstStyle/>
          <a:p>
            <a:pPr algn="l"/>
            <a:r>
              <a:rPr lang="zh-CN" altLang="en-US" sz="2800" b="1" dirty="0" smtClean="0"/>
              <a:t>“中国制造</a:t>
            </a:r>
            <a:r>
              <a:rPr lang="en-US" altLang="zh-CN" sz="2800" b="1" dirty="0" smtClean="0"/>
              <a:t>2025</a:t>
            </a:r>
            <a:r>
              <a:rPr lang="zh-CN" altLang="en-US" sz="2800" b="1" dirty="0" smtClean="0"/>
              <a:t>产业并购整合基金”投资领域</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69" name="矩形 11"/>
          <p:cNvSpPr>
            <a:spLocks noChangeArrowheads="1"/>
          </p:cNvSpPr>
          <p:nvPr/>
        </p:nvSpPr>
        <p:spPr bwMode="auto">
          <a:xfrm>
            <a:off x="323528" y="4801788"/>
            <a:ext cx="1542802" cy="1511300"/>
          </a:xfrm>
          <a:prstGeom prst="rect">
            <a:avLst/>
          </a:prstGeom>
          <a:blipFill dpi="0" rotWithShape="1">
            <a:blip r:embed="rId4"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0" name="矩形 12"/>
          <p:cNvSpPr>
            <a:spLocks noChangeArrowheads="1"/>
          </p:cNvSpPr>
          <p:nvPr/>
        </p:nvSpPr>
        <p:spPr bwMode="auto">
          <a:xfrm>
            <a:off x="2022540" y="1499389"/>
            <a:ext cx="1511300" cy="1511300"/>
          </a:xfrm>
          <a:prstGeom prst="rect">
            <a:avLst/>
          </a:prstGeom>
          <a:blipFill dpi="0" rotWithShape="1">
            <a:blip r:embed="rId5"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1" name="矩形 13"/>
          <p:cNvSpPr>
            <a:spLocks noChangeArrowheads="1"/>
          </p:cNvSpPr>
          <p:nvPr/>
        </p:nvSpPr>
        <p:spPr bwMode="auto">
          <a:xfrm>
            <a:off x="3707830" y="1484784"/>
            <a:ext cx="1512887" cy="1511300"/>
          </a:xfrm>
          <a:prstGeom prst="rect">
            <a:avLst/>
          </a:prstGeom>
          <a:blipFill dpi="0" rotWithShape="1">
            <a:blip r:embed="rId6"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2" name="矩形 14"/>
          <p:cNvSpPr>
            <a:spLocks noChangeArrowheads="1"/>
          </p:cNvSpPr>
          <p:nvPr/>
        </p:nvSpPr>
        <p:spPr bwMode="auto">
          <a:xfrm>
            <a:off x="323528" y="3161184"/>
            <a:ext cx="1542802" cy="1511300"/>
          </a:xfrm>
          <a:prstGeom prst="rect">
            <a:avLst/>
          </a:prstGeom>
          <a:blipFill dpi="0" rotWithShape="1">
            <a:blip r:embed="rId7"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3" name="矩形 15"/>
          <p:cNvSpPr>
            <a:spLocks noChangeArrowheads="1"/>
          </p:cNvSpPr>
          <p:nvPr/>
        </p:nvSpPr>
        <p:spPr bwMode="auto">
          <a:xfrm>
            <a:off x="2021905" y="3161184"/>
            <a:ext cx="1511300" cy="1511300"/>
          </a:xfrm>
          <a:prstGeom prst="rect">
            <a:avLst/>
          </a:prstGeom>
          <a:blipFill dpi="0" rotWithShape="1">
            <a:blip r:embed="rId8"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4" name="矩形 16"/>
          <p:cNvSpPr>
            <a:spLocks noChangeArrowheads="1"/>
          </p:cNvSpPr>
          <p:nvPr/>
        </p:nvSpPr>
        <p:spPr bwMode="auto">
          <a:xfrm>
            <a:off x="310828" y="1499389"/>
            <a:ext cx="1542801" cy="1511300"/>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5" name="TextBox 17"/>
          <p:cNvSpPr>
            <a:spLocks noChangeArrowheads="1"/>
          </p:cNvSpPr>
          <p:nvPr/>
        </p:nvSpPr>
        <p:spPr bwMode="auto">
          <a:xfrm>
            <a:off x="583684" y="1767508"/>
            <a:ext cx="1107996" cy="874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数十个</a:t>
            </a:r>
            <a:endParaRPr lang="en-US" altLang="zh-CN"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150000"/>
              </a:lnSpc>
              <a:buFont typeface="Arial" panose="020B0604020202020204" pitchFamily="34" charset="0"/>
              <a:buNone/>
            </a:pPr>
            <a:r>
              <a:rPr lang="zh-CN" altLang="en-US"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投资领域</a:t>
            </a:r>
            <a:endPar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矩形 11"/>
          <p:cNvSpPr>
            <a:spLocks noChangeArrowheads="1"/>
          </p:cNvSpPr>
          <p:nvPr/>
        </p:nvSpPr>
        <p:spPr bwMode="auto">
          <a:xfrm>
            <a:off x="3707830" y="3176538"/>
            <a:ext cx="1512888" cy="1511300"/>
          </a:xfrm>
          <a:prstGeom prst="rect">
            <a:avLst/>
          </a:prstGeom>
          <a:blipFill dpi="0" rotWithShape="1">
            <a:blip r:embed="rId9"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7" name="矩形 12"/>
          <p:cNvSpPr>
            <a:spLocks noChangeArrowheads="1"/>
          </p:cNvSpPr>
          <p:nvPr/>
        </p:nvSpPr>
        <p:spPr bwMode="auto">
          <a:xfrm>
            <a:off x="5564411" y="1484784"/>
            <a:ext cx="1511300" cy="1511300"/>
          </a:xfrm>
          <a:prstGeom prst="rect">
            <a:avLst/>
          </a:prstGeom>
          <a:blipFill dpi="0" rotWithShape="1">
            <a:blip r:embed="rId10"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8" name="矩形 13"/>
          <p:cNvSpPr>
            <a:spLocks noChangeArrowheads="1"/>
          </p:cNvSpPr>
          <p:nvPr/>
        </p:nvSpPr>
        <p:spPr bwMode="auto">
          <a:xfrm>
            <a:off x="7250336" y="1484784"/>
            <a:ext cx="1570136" cy="1511300"/>
          </a:xfrm>
          <a:prstGeom prst="rect">
            <a:avLst/>
          </a:prstGeom>
          <a:blipFill dpi="0" rotWithShape="1">
            <a:blip r:embed="rId11"/>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79" name="矩形 14"/>
          <p:cNvSpPr>
            <a:spLocks noChangeArrowheads="1"/>
          </p:cNvSpPr>
          <p:nvPr/>
        </p:nvSpPr>
        <p:spPr bwMode="auto">
          <a:xfrm>
            <a:off x="7250336" y="3176538"/>
            <a:ext cx="1570136" cy="1511300"/>
          </a:xfrm>
          <a:prstGeom prst="rect">
            <a:avLst/>
          </a:prstGeom>
          <a:blipFill dpi="0" rotWithShape="1">
            <a:blip r:embed="rId12"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0" name="矩形 15"/>
          <p:cNvSpPr>
            <a:spLocks noChangeArrowheads="1"/>
          </p:cNvSpPr>
          <p:nvPr/>
        </p:nvSpPr>
        <p:spPr bwMode="auto">
          <a:xfrm>
            <a:off x="5575325" y="3176538"/>
            <a:ext cx="1511300" cy="1511300"/>
          </a:xfrm>
          <a:prstGeom prst="rect">
            <a:avLst/>
          </a:prstGeom>
          <a:blipFill dpi="0" rotWithShape="1">
            <a:blip r:embed="rId13"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2" name="矩形 11"/>
          <p:cNvSpPr>
            <a:spLocks noChangeArrowheads="1"/>
          </p:cNvSpPr>
          <p:nvPr/>
        </p:nvSpPr>
        <p:spPr bwMode="auto">
          <a:xfrm>
            <a:off x="3707829" y="4801000"/>
            <a:ext cx="1512888" cy="1511300"/>
          </a:xfrm>
          <a:prstGeom prst="rect">
            <a:avLst/>
          </a:prstGeom>
          <a:blipFill dpi="0" rotWithShape="1">
            <a:blip r:embed="rId14"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3" name="矩形 15"/>
          <p:cNvSpPr>
            <a:spLocks noChangeArrowheads="1"/>
          </p:cNvSpPr>
          <p:nvPr/>
        </p:nvSpPr>
        <p:spPr bwMode="auto">
          <a:xfrm>
            <a:off x="5575324" y="4841944"/>
            <a:ext cx="1511300" cy="1511300"/>
          </a:xfrm>
          <a:prstGeom prst="rect">
            <a:avLst/>
          </a:prstGeom>
          <a:blipFill dpi="0" rotWithShape="1">
            <a:blip r:embed="rId15"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4" name="矩形 16"/>
          <p:cNvSpPr>
            <a:spLocks noChangeArrowheads="1"/>
          </p:cNvSpPr>
          <p:nvPr/>
        </p:nvSpPr>
        <p:spPr bwMode="auto">
          <a:xfrm>
            <a:off x="7266455" y="4841944"/>
            <a:ext cx="1554017" cy="1511300"/>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5" name="TextBox 17"/>
          <p:cNvSpPr>
            <a:spLocks noChangeArrowheads="1"/>
          </p:cNvSpPr>
          <p:nvPr/>
        </p:nvSpPr>
        <p:spPr bwMode="auto">
          <a:xfrm>
            <a:off x="7721242" y="5292125"/>
            <a:ext cx="63030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en-US" altLang="zh-CN"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6" name="矩形 4"/>
          <p:cNvSpPr>
            <a:spLocks noChangeArrowheads="1"/>
          </p:cNvSpPr>
          <p:nvPr/>
        </p:nvSpPr>
        <p:spPr bwMode="auto">
          <a:xfrm>
            <a:off x="2002854" y="2489120"/>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7" name="TextBox 17"/>
          <p:cNvSpPr>
            <a:spLocks noChangeArrowheads="1"/>
          </p:cNvSpPr>
          <p:nvPr/>
        </p:nvSpPr>
        <p:spPr bwMode="auto">
          <a:xfrm>
            <a:off x="2220351" y="2489121"/>
            <a:ext cx="111440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a:solidFill>
                  <a:schemeClr val="bg1"/>
                </a:solidFill>
                <a:latin typeface="黑体" panose="02010609060101010101" charset="-122"/>
                <a:ea typeface="黑体" panose="02010609060101010101" charset="-122"/>
                <a:sym typeface="微软雅黑" panose="020B0503020204020204" pitchFamily="34" charset="-122"/>
              </a:rPr>
              <a:t>通用航空</a:t>
            </a:r>
          </a:p>
        </p:txBody>
      </p:sp>
      <p:sp>
        <p:nvSpPr>
          <p:cNvPr id="88" name="矩形 4"/>
          <p:cNvSpPr>
            <a:spLocks noChangeArrowheads="1"/>
          </p:cNvSpPr>
          <p:nvPr/>
        </p:nvSpPr>
        <p:spPr bwMode="auto">
          <a:xfrm>
            <a:off x="3707904" y="2492896"/>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89" name="TextBox 17"/>
          <p:cNvSpPr>
            <a:spLocks noChangeArrowheads="1"/>
          </p:cNvSpPr>
          <p:nvPr/>
        </p:nvSpPr>
        <p:spPr bwMode="auto">
          <a:xfrm>
            <a:off x="3809183" y="2492897"/>
            <a:ext cx="1346843"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功率半导体</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90" name="矩形 4"/>
          <p:cNvSpPr>
            <a:spLocks noChangeArrowheads="1"/>
          </p:cNvSpPr>
          <p:nvPr/>
        </p:nvSpPr>
        <p:spPr bwMode="auto">
          <a:xfrm>
            <a:off x="5561930" y="2503568"/>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1" name="TextBox 17"/>
          <p:cNvSpPr>
            <a:spLocks noChangeArrowheads="1"/>
          </p:cNvSpPr>
          <p:nvPr/>
        </p:nvSpPr>
        <p:spPr bwMode="auto">
          <a:xfrm>
            <a:off x="5779426" y="2503569"/>
            <a:ext cx="1114408"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a:solidFill>
                  <a:schemeClr val="bg1"/>
                </a:solidFill>
                <a:latin typeface="黑体" panose="02010609060101010101" charset="-122"/>
                <a:ea typeface="黑体" panose="02010609060101010101" charset="-122"/>
                <a:sym typeface="微软雅黑" panose="020B0503020204020204" pitchFamily="34" charset="-122"/>
              </a:rPr>
              <a:t>数控</a:t>
            </a: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机床</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92" name="矩形 4"/>
          <p:cNvSpPr>
            <a:spLocks noChangeArrowheads="1"/>
          </p:cNvSpPr>
          <p:nvPr/>
        </p:nvSpPr>
        <p:spPr bwMode="auto">
          <a:xfrm>
            <a:off x="7290122" y="2503568"/>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3" name="TextBox 17"/>
          <p:cNvSpPr>
            <a:spLocks noChangeArrowheads="1"/>
          </p:cNvSpPr>
          <p:nvPr/>
        </p:nvSpPr>
        <p:spPr bwMode="auto">
          <a:xfrm>
            <a:off x="7391402" y="2503569"/>
            <a:ext cx="1346844"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汽车零部件</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94" name="矩形 4"/>
          <p:cNvSpPr>
            <a:spLocks noChangeArrowheads="1"/>
          </p:cNvSpPr>
          <p:nvPr/>
        </p:nvSpPr>
        <p:spPr bwMode="auto">
          <a:xfrm>
            <a:off x="2002854" y="4149080"/>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5" name="TextBox 17"/>
          <p:cNvSpPr>
            <a:spLocks noChangeArrowheads="1"/>
          </p:cNvSpPr>
          <p:nvPr/>
        </p:nvSpPr>
        <p:spPr bwMode="auto">
          <a:xfrm>
            <a:off x="2336567" y="4149081"/>
            <a:ext cx="88197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a:solidFill>
                  <a:schemeClr val="bg1"/>
                </a:solidFill>
                <a:latin typeface="黑体" panose="02010609060101010101" charset="-122"/>
                <a:ea typeface="黑体" panose="02010609060101010101" charset="-122"/>
                <a:sym typeface="微软雅黑" panose="020B0503020204020204" pitchFamily="34" charset="-122"/>
              </a:rPr>
              <a:t>机器人</a:t>
            </a:r>
          </a:p>
        </p:txBody>
      </p:sp>
      <p:sp>
        <p:nvSpPr>
          <p:cNvPr id="96" name="矩形 4"/>
          <p:cNvSpPr>
            <a:spLocks noChangeArrowheads="1"/>
          </p:cNvSpPr>
          <p:nvPr/>
        </p:nvSpPr>
        <p:spPr bwMode="auto">
          <a:xfrm>
            <a:off x="3707904" y="4166435"/>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7" name="TextBox 17"/>
          <p:cNvSpPr>
            <a:spLocks noChangeArrowheads="1"/>
          </p:cNvSpPr>
          <p:nvPr/>
        </p:nvSpPr>
        <p:spPr bwMode="auto">
          <a:xfrm>
            <a:off x="4157836" y="4166436"/>
            <a:ext cx="649537"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油服</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98" name="矩形 4"/>
          <p:cNvSpPr>
            <a:spLocks noChangeArrowheads="1"/>
          </p:cNvSpPr>
          <p:nvPr/>
        </p:nvSpPr>
        <p:spPr bwMode="auto">
          <a:xfrm>
            <a:off x="5561930" y="4163528"/>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9" name="TextBox 17"/>
          <p:cNvSpPr>
            <a:spLocks noChangeArrowheads="1"/>
          </p:cNvSpPr>
          <p:nvPr/>
        </p:nvSpPr>
        <p:spPr bwMode="auto">
          <a:xfrm>
            <a:off x="5546990" y="4163529"/>
            <a:ext cx="1579278"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大型制冷空调</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100" name="矩形 4"/>
          <p:cNvSpPr>
            <a:spLocks noChangeArrowheads="1"/>
          </p:cNvSpPr>
          <p:nvPr/>
        </p:nvSpPr>
        <p:spPr bwMode="auto">
          <a:xfrm>
            <a:off x="7290122" y="4163528"/>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1" name="TextBox 17"/>
          <p:cNvSpPr>
            <a:spLocks noChangeArrowheads="1"/>
          </p:cNvSpPr>
          <p:nvPr/>
        </p:nvSpPr>
        <p:spPr bwMode="auto">
          <a:xfrm>
            <a:off x="7740054" y="4163529"/>
            <a:ext cx="649537"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家电</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102" name="矩形 4"/>
          <p:cNvSpPr>
            <a:spLocks noChangeArrowheads="1"/>
          </p:cNvSpPr>
          <p:nvPr/>
        </p:nvSpPr>
        <p:spPr bwMode="auto">
          <a:xfrm>
            <a:off x="323528" y="4145304"/>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3" name="TextBox 17"/>
          <p:cNvSpPr>
            <a:spLocks noChangeArrowheads="1"/>
          </p:cNvSpPr>
          <p:nvPr/>
        </p:nvSpPr>
        <p:spPr bwMode="auto">
          <a:xfrm>
            <a:off x="657243" y="4145305"/>
            <a:ext cx="881973"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商用车</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104" name="矩形 4"/>
          <p:cNvSpPr>
            <a:spLocks noChangeArrowheads="1"/>
          </p:cNvSpPr>
          <p:nvPr/>
        </p:nvSpPr>
        <p:spPr bwMode="auto">
          <a:xfrm>
            <a:off x="2002854" y="5805264"/>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5" name="TextBox 17"/>
          <p:cNvSpPr>
            <a:spLocks noChangeArrowheads="1"/>
          </p:cNvSpPr>
          <p:nvPr/>
        </p:nvSpPr>
        <p:spPr bwMode="auto">
          <a:xfrm>
            <a:off x="2220344" y="5805265"/>
            <a:ext cx="1114408"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节能环保</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106" name="矩形 4"/>
          <p:cNvSpPr>
            <a:spLocks noChangeArrowheads="1"/>
          </p:cNvSpPr>
          <p:nvPr/>
        </p:nvSpPr>
        <p:spPr bwMode="auto">
          <a:xfrm>
            <a:off x="3707904" y="5805264"/>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7" name="TextBox 17"/>
          <p:cNvSpPr>
            <a:spLocks noChangeArrowheads="1"/>
          </p:cNvSpPr>
          <p:nvPr/>
        </p:nvSpPr>
        <p:spPr bwMode="auto">
          <a:xfrm>
            <a:off x="4041617" y="5822620"/>
            <a:ext cx="881972"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新能源</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108" name="矩形 4"/>
          <p:cNvSpPr>
            <a:spLocks noChangeArrowheads="1"/>
          </p:cNvSpPr>
          <p:nvPr/>
        </p:nvSpPr>
        <p:spPr bwMode="auto">
          <a:xfrm>
            <a:off x="5561930" y="5819712"/>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9" name="TextBox 17"/>
          <p:cNvSpPr>
            <a:spLocks noChangeArrowheads="1"/>
          </p:cNvSpPr>
          <p:nvPr/>
        </p:nvSpPr>
        <p:spPr bwMode="auto">
          <a:xfrm>
            <a:off x="5895642" y="5819713"/>
            <a:ext cx="881973" cy="44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smtClean="0">
                <a:solidFill>
                  <a:schemeClr val="bg1"/>
                </a:solidFill>
                <a:latin typeface="黑体" panose="02010609060101010101" charset="-122"/>
                <a:ea typeface="黑体" panose="02010609060101010101" charset="-122"/>
                <a:sym typeface="微软雅黑" panose="020B0503020204020204" pitchFamily="34" charset="-122"/>
              </a:rPr>
              <a:t>特种钢</a:t>
            </a:r>
            <a:endParaRPr lang="zh-CN" altLang="en-US" b="1" dirty="0">
              <a:solidFill>
                <a:schemeClr val="bg1"/>
              </a:solidFill>
              <a:latin typeface="黑体" panose="02010609060101010101" charset="-122"/>
              <a:ea typeface="黑体" panose="02010609060101010101" charset="-122"/>
              <a:sym typeface="微软雅黑" panose="020B0503020204020204" pitchFamily="34" charset="-122"/>
            </a:endParaRPr>
          </a:p>
        </p:txBody>
      </p:sp>
      <p:sp>
        <p:nvSpPr>
          <p:cNvPr id="110" name="矩形 4"/>
          <p:cNvSpPr>
            <a:spLocks noChangeArrowheads="1"/>
          </p:cNvSpPr>
          <p:nvPr/>
        </p:nvSpPr>
        <p:spPr bwMode="auto">
          <a:xfrm>
            <a:off x="323528" y="5818843"/>
            <a:ext cx="1530350" cy="506963"/>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11" name="TextBox 17"/>
          <p:cNvSpPr>
            <a:spLocks noChangeArrowheads="1"/>
          </p:cNvSpPr>
          <p:nvPr/>
        </p:nvSpPr>
        <p:spPr bwMode="auto">
          <a:xfrm>
            <a:off x="541024" y="5818844"/>
            <a:ext cx="111440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lnSpc>
                <a:spcPct val="150000"/>
              </a:lnSpc>
              <a:buFont typeface="Arial" panose="020B0604020202020204" pitchFamily="34" charset="0"/>
              <a:buNone/>
            </a:pPr>
            <a:r>
              <a:rPr lang="zh-CN" altLang="en-US" b="1" dirty="0">
                <a:solidFill>
                  <a:schemeClr val="bg1"/>
                </a:solidFill>
                <a:latin typeface="黑体" panose="02010609060101010101" charset="-122"/>
                <a:ea typeface="黑体" panose="02010609060101010101" charset="-122"/>
                <a:sym typeface="微软雅黑" panose="020B0503020204020204" pitchFamily="34" charset="-122"/>
              </a:rPr>
              <a:t>农用机械</a:t>
            </a:r>
          </a:p>
        </p:txBody>
      </p:sp>
      <p:sp>
        <p:nvSpPr>
          <p:cNvPr id="3" name="灯片编号占位符 2"/>
          <p:cNvSpPr>
            <a:spLocks noGrp="1"/>
          </p:cNvSpPr>
          <p:nvPr>
            <p:ph type="sldNum" sz="quarter" idx="12"/>
          </p:nvPr>
        </p:nvSpPr>
        <p:spPr/>
        <p:txBody>
          <a:bodyPr/>
          <a:lstStyle/>
          <a:p>
            <a:fld id="{0C913308-F349-4B6D-A68A-DD1791B4A57B}" type="slidenum">
              <a:rPr lang="zh-CN" altLang="en-US" smtClean="0"/>
              <a:t>29</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 calcmode="lin" valueType="num">
                                      <p:cBhvr>
                                        <p:cTn id="11" dur="500" fill="hold"/>
                                        <p:tgtEl>
                                          <p:spTgt spid="69"/>
                                        </p:tgtEl>
                                        <p:attrNameLst>
                                          <p:attrName>ppt_x</p:attrName>
                                        </p:attrNameLst>
                                      </p:cBhvr>
                                      <p:tavLst>
                                        <p:tav tm="0">
                                          <p:val>
                                            <p:strVal val="#ppt_x"/>
                                          </p:val>
                                        </p:tav>
                                        <p:tav tm="100000">
                                          <p:val>
                                            <p:strVal val="#ppt_x"/>
                                          </p:val>
                                        </p:tav>
                                      </p:tavLst>
                                    </p:anim>
                                    <p:anim calcmode="lin" valueType="num">
                                      <p:cBhvr>
                                        <p:cTn id="12" dur="500" fill="hold"/>
                                        <p:tgtEl>
                                          <p:spTgt spid="6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ppt_x</p:attrName>
                                        </p:attrNameLst>
                                      </p:cBhvr>
                                      <p:tavLst>
                                        <p:tav tm="0">
                                          <p:val>
                                            <p:strVal val="#ppt_x"/>
                                          </p:val>
                                        </p:tav>
                                        <p:tav tm="100000">
                                          <p:val>
                                            <p:strVal val="#ppt_x"/>
                                          </p:val>
                                        </p:tav>
                                      </p:tavLst>
                                    </p:anim>
                                    <p:anim calcmode="lin" valueType="num">
                                      <p:cBhvr>
                                        <p:cTn id="17" dur="500" fill="hold"/>
                                        <p:tgtEl>
                                          <p:spTgt spid="70"/>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500" fill="hold"/>
                                        <p:tgtEl>
                                          <p:spTgt spid="72"/>
                                        </p:tgtEl>
                                        <p:attrNameLst>
                                          <p:attrName>ppt_x</p:attrName>
                                        </p:attrNameLst>
                                      </p:cBhvr>
                                      <p:tavLst>
                                        <p:tav tm="0">
                                          <p:val>
                                            <p:strVal val="#ppt_x"/>
                                          </p:val>
                                        </p:tav>
                                        <p:tav tm="100000">
                                          <p:val>
                                            <p:strVal val="#ppt_x"/>
                                          </p:val>
                                        </p:tav>
                                      </p:tavLst>
                                    </p:anim>
                                    <p:anim calcmode="lin" valueType="num">
                                      <p:cBhvr>
                                        <p:cTn id="22" dur="500" fill="hold"/>
                                        <p:tgtEl>
                                          <p:spTgt spid="72"/>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grpId="0" nodeType="afterEffect">
                                  <p:stCondLst>
                                    <p:cond delay="0"/>
                                  </p:stCondLst>
                                  <p:childTnLst>
                                    <p:set>
                                      <p:cBhvr>
                                        <p:cTn id="25" dur="1" fill="hold">
                                          <p:stCondLst>
                                            <p:cond delay="0"/>
                                          </p:stCondLst>
                                        </p:cTn>
                                        <p:tgtEl>
                                          <p:spTgt spid="73"/>
                                        </p:tgtEl>
                                        <p:attrNameLst>
                                          <p:attrName>style.visibility</p:attrName>
                                        </p:attrNameLst>
                                      </p:cBhvr>
                                      <p:to>
                                        <p:strVal val="visible"/>
                                      </p:to>
                                    </p:set>
                                    <p:anim calcmode="lin" valueType="num">
                                      <p:cBhvr>
                                        <p:cTn id="26" dur="500" fill="hold"/>
                                        <p:tgtEl>
                                          <p:spTgt spid="73"/>
                                        </p:tgtEl>
                                        <p:attrNameLst>
                                          <p:attrName>ppt_x</p:attrName>
                                        </p:attrNameLst>
                                      </p:cBhvr>
                                      <p:tavLst>
                                        <p:tav tm="0">
                                          <p:val>
                                            <p:strVal val="#ppt_x"/>
                                          </p:val>
                                        </p:tav>
                                        <p:tav tm="100000">
                                          <p:val>
                                            <p:strVal val="#ppt_x"/>
                                          </p:val>
                                        </p:tav>
                                      </p:tavLst>
                                    </p:anim>
                                    <p:anim calcmode="lin" valueType="num">
                                      <p:cBhvr>
                                        <p:cTn id="27" dur="500" fill="hold"/>
                                        <p:tgtEl>
                                          <p:spTgt spid="73"/>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500" fill="hold"/>
                                        <p:tgtEl>
                                          <p:spTgt spid="71"/>
                                        </p:tgtEl>
                                        <p:attrNameLst>
                                          <p:attrName>ppt_x</p:attrName>
                                        </p:attrNameLst>
                                      </p:cBhvr>
                                      <p:tavLst>
                                        <p:tav tm="0">
                                          <p:val>
                                            <p:strVal val="#ppt_x"/>
                                          </p:val>
                                        </p:tav>
                                        <p:tav tm="100000">
                                          <p:val>
                                            <p:strVal val="#ppt_x"/>
                                          </p:val>
                                        </p:tav>
                                      </p:tavLst>
                                    </p:anim>
                                    <p:anim calcmode="lin" valueType="num">
                                      <p:cBhvr>
                                        <p:cTn id="32" dur="500" fill="hold"/>
                                        <p:tgtEl>
                                          <p:spTgt spid="71"/>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 presetClass="entr" presetSubtype="1"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 calcmode="lin" valueType="num">
                                      <p:cBhvr>
                                        <p:cTn id="36" dur="500" fill="hold"/>
                                        <p:tgtEl>
                                          <p:spTgt spid="74"/>
                                        </p:tgtEl>
                                        <p:attrNameLst>
                                          <p:attrName>ppt_x</p:attrName>
                                        </p:attrNameLst>
                                      </p:cBhvr>
                                      <p:tavLst>
                                        <p:tav tm="0">
                                          <p:val>
                                            <p:strVal val="#ppt_x"/>
                                          </p:val>
                                        </p:tav>
                                        <p:tav tm="100000">
                                          <p:val>
                                            <p:strVal val="#ppt_x"/>
                                          </p:val>
                                        </p:tav>
                                      </p:tavLst>
                                    </p:anim>
                                    <p:anim calcmode="lin" valueType="num">
                                      <p:cBhvr>
                                        <p:cTn id="37" dur="500" fill="hold"/>
                                        <p:tgtEl>
                                          <p:spTgt spid="74"/>
                                        </p:tgtEl>
                                        <p:attrNameLst>
                                          <p:attrName>ppt_y</p:attrName>
                                        </p:attrNameLst>
                                      </p:cBhvr>
                                      <p:tavLst>
                                        <p:tav tm="0">
                                          <p:val>
                                            <p:strVal val="0-#ppt_h/2"/>
                                          </p:val>
                                        </p:tav>
                                        <p:tav tm="100000">
                                          <p:val>
                                            <p:strVal val="#ppt_y"/>
                                          </p:val>
                                        </p:tav>
                                      </p:tavLst>
                                    </p:anim>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p:cBhvr>
                                        <p:cTn id="43" dur="500"/>
                                        <p:tgtEl>
                                          <p:spTgt spid="75"/>
                                        </p:tgtEl>
                                      </p:cBhvr>
                                    </p:animEffect>
                                  </p:childTnLst>
                                </p:cTn>
                              </p:par>
                            </p:childTnLst>
                          </p:cTn>
                        </p:par>
                        <p:par>
                          <p:cTn id="44" fill="hold">
                            <p:stCondLst>
                              <p:cond delay="4000"/>
                            </p:stCondLst>
                            <p:childTnLst>
                              <p:par>
                                <p:cTn id="45" presetID="2" presetClass="entr" presetSubtype="1" fill="hold" grpId="0" nodeType="afterEffect">
                                  <p:stCondLst>
                                    <p:cond delay="0"/>
                                  </p:stCondLst>
                                  <p:childTnLst>
                                    <p:set>
                                      <p:cBhvr>
                                        <p:cTn id="46" dur="1" fill="hold">
                                          <p:stCondLst>
                                            <p:cond delay="0"/>
                                          </p:stCondLst>
                                        </p:cTn>
                                        <p:tgtEl>
                                          <p:spTgt spid="76"/>
                                        </p:tgtEl>
                                        <p:attrNameLst>
                                          <p:attrName>style.visibility</p:attrName>
                                        </p:attrNameLst>
                                      </p:cBhvr>
                                      <p:to>
                                        <p:strVal val="visible"/>
                                      </p:to>
                                    </p:set>
                                    <p:anim calcmode="lin" valueType="num">
                                      <p:cBhvr>
                                        <p:cTn id="47" dur="500" fill="hold"/>
                                        <p:tgtEl>
                                          <p:spTgt spid="76"/>
                                        </p:tgtEl>
                                        <p:attrNameLst>
                                          <p:attrName>ppt_x</p:attrName>
                                        </p:attrNameLst>
                                      </p:cBhvr>
                                      <p:tavLst>
                                        <p:tav tm="0">
                                          <p:val>
                                            <p:strVal val="#ppt_x"/>
                                          </p:val>
                                        </p:tav>
                                        <p:tav tm="100000">
                                          <p:val>
                                            <p:strVal val="#ppt_x"/>
                                          </p:val>
                                        </p:tav>
                                      </p:tavLst>
                                    </p:anim>
                                    <p:anim calcmode="lin" valueType="num">
                                      <p:cBhvr>
                                        <p:cTn id="48" dur="500" fill="hold"/>
                                        <p:tgtEl>
                                          <p:spTgt spid="76"/>
                                        </p:tgtEl>
                                        <p:attrNameLst>
                                          <p:attrName>ppt_y</p:attrName>
                                        </p:attrNameLst>
                                      </p:cBhvr>
                                      <p:tavLst>
                                        <p:tav tm="0">
                                          <p:val>
                                            <p:strVal val="0-#ppt_h/2"/>
                                          </p:val>
                                        </p:tav>
                                        <p:tav tm="100000">
                                          <p:val>
                                            <p:strVal val="#ppt_y"/>
                                          </p:val>
                                        </p:tav>
                                      </p:tavLst>
                                    </p:anim>
                                  </p:childTnLst>
                                </p:cTn>
                              </p:par>
                            </p:childTnLst>
                          </p:cTn>
                        </p:par>
                        <p:par>
                          <p:cTn id="49" fill="hold">
                            <p:stCondLst>
                              <p:cond delay="4500"/>
                            </p:stCondLst>
                            <p:childTnLst>
                              <p:par>
                                <p:cTn id="50" presetID="2" presetClass="entr" presetSubtype="1" fill="hold" grpId="0" nodeType="afterEffect">
                                  <p:stCondLst>
                                    <p:cond delay="0"/>
                                  </p:stCondLst>
                                  <p:childTnLst>
                                    <p:set>
                                      <p:cBhvr>
                                        <p:cTn id="51" dur="1" fill="hold">
                                          <p:stCondLst>
                                            <p:cond delay="0"/>
                                          </p:stCondLst>
                                        </p:cTn>
                                        <p:tgtEl>
                                          <p:spTgt spid="77"/>
                                        </p:tgtEl>
                                        <p:attrNameLst>
                                          <p:attrName>style.visibility</p:attrName>
                                        </p:attrNameLst>
                                      </p:cBhvr>
                                      <p:to>
                                        <p:strVal val="visible"/>
                                      </p:to>
                                    </p:set>
                                    <p:anim calcmode="lin" valueType="num">
                                      <p:cBhvr>
                                        <p:cTn id="52" dur="500" fill="hold"/>
                                        <p:tgtEl>
                                          <p:spTgt spid="77"/>
                                        </p:tgtEl>
                                        <p:attrNameLst>
                                          <p:attrName>ppt_x</p:attrName>
                                        </p:attrNameLst>
                                      </p:cBhvr>
                                      <p:tavLst>
                                        <p:tav tm="0">
                                          <p:val>
                                            <p:strVal val="#ppt_x"/>
                                          </p:val>
                                        </p:tav>
                                        <p:tav tm="100000">
                                          <p:val>
                                            <p:strVal val="#ppt_x"/>
                                          </p:val>
                                        </p:tav>
                                      </p:tavLst>
                                    </p:anim>
                                    <p:anim calcmode="lin" valueType="num">
                                      <p:cBhvr>
                                        <p:cTn id="53" dur="500" fill="hold"/>
                                        <p:tgtEl>
                                          <p:spTgt spid="77"/>
                                        </p:tgtEl>
                                        <p:attrNameLst>
                                          <p:attrName>ppt_y</p:attrName>
                                        </p:attrNameLst>
                                      </p:cBhvr>
                                      <p:tavLst>
                                        <p:tav tm="0">
                                          <p:val>
                                            <p:strVal val="0-#ppt_h/2"/>
                                          </p:val>
                                        </p:tav>
                                        <p:tav tm="100000">
                                          <p:val>
                                            <p:strVal val="#ppt_y"/>
                                          </p:val>
                                        </p:tav>
                                      </p:tavLst>
                                    </p:anim>
                                  </p:childTnLst>
                                </p:cTn>
                              </p:par>
                            </p:childTnLst>
                          </p:cTn>
                        </p:par>
                        <p:par>
                          <p:cTn id="54" fill="hold">
                            <p:stCondLst>
                              <p:cond delay="5000"/>
                            </p:stCondLst>
                            <p:childTnLst>
                              <p:par>
                                <p:cTn id="55" presetID="2" presetClass="entr" presetSubtype="1" fill="hold" grpId="0" nodeType="afterEffect">
                                  <p:stCondLst>
                                    <p:cond delay="0"/>
                                  </p:stCondLst>
                                  <p:childTnLst>
                                    <p:set>
                                      <p:cBhvr>
                                        <p:cTn id="56" dur="1" fill="hold">
                                          <p:stCondLst>
                                            <p:cond delay="0"/>
                                          </p:stCondLst>
                                        </p:cTn>
                                        <p:tgtEl>
                                          <p:spTgt spid="79"/>
                                        </p:tgtEl>
                                        <p:attrNameLst>
                                          <p:attrName>style.visibility</p:attrName>
                                        </p:attrNameLst>
                                      </p:cBhvr>
                                      <p:to>
                                        <p:strVal val="visible"/>
                                      </p:to>
                                    </p:set>
                                    <p:anim calcmode="lin" valueType="num">
                                      <p:cBhvr>
                                        <p:cTn id="57" dur="500" fill="hold"/>
                                        <p:tgtEl>
                                          <p:spTgt spid="79"/>
                                        </p:tgtEl>
                                        <p:attrNameLst>
                                          <p:attrName>ppt_x</p:attrName>
                                        </p:attrNameLst>
                                      </p:cBhvr>
                                      <p:tavLst>
                                        <p:tav tm="0">
                                          <p:val>
                                            <p:strVal val="#ppt_x"/>
                                          </p:val>
                                        </p:tav>
                                        <p:tav tm="100000">
                                          <p:val>
                                            <p:strVal val="#ppt_x"/>
                                          </p:val>
                                        </p:tav>
                                      </p:tavLst>
                                    </p:anim>
                                    <p:anim calcmode="lin" valueType="num">
                                      <p:cBhvr>
                                        <p:cTn id="58" dur="500" fill="hold"/>
                                        <p:tgtEl>
                                          <p:spTgt spid="79"/>
                                        </p:tgtEl>
                                        <p:attrNameLst>
                                          <p:attrName>ppt_y</p:attrName>
                                        </p:attrNameLst>
                                      </p:cBhvr>
                                      <p:tavLst>
                                        <p:tav tm="0">
                                          <p:val>
                                            <p:strVal val="0-#ppt_h/2"/>
                                          </p:val>
                                        </p:tav>
                                        <p:tav tm="100000">
                                          <p:val>
                                            <p:strVal val="#ppt_y"/>
                                          </p:val>
                                        </p:tav>
                                      </p:tavLst>
                                    </p:anim>
                                  </p:childTnLst>
                                </p:cTn>
                              </p:par>
                            </p:childTnLst>
                          </p:cTn>
                        </p:par>
                        <p:par>
                          <p:cTn id="59" fill="hold">
                            <p:stCondLst>
                              <p:cond delay="5500"/>
                            </p:stCondLst>
                            <p:childTnLst>
                              <p:par>
                                <p:cTn id="60" presetID="2" presetClass="entr" presetSubtype="1" fill="hold" grpId="0"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p:cTn id="62" dur="500" fill="hold"/>
                                        <p:tgtEl>
                                          <p:spTgt spid="80"/>
                                        </p:tgtEl>
                                        <p:attrNameLst>
                                          <p:attrName>ppt_x</p:attrName>
                                        </p:attrNameLst>
                                      </p:cBhvr>
                                      <p:tavLst>
                                        <p:tav tm="0">
                                          <p:val>
                                            <p:strVal val="#ppt_x"/>
                                          </p:val>
                                        </p:tav>
                                        <p:tav tm="100000">
                                          <p:val>
                                            <p:strVal val="#ppt_x"/>
                                          </p:val>
                                        </p:tav>
                                      </p:tavLst>
                                    </p:anim>
                                    <p:anim calcmode="lin" valueType="num">
                                      <p:cBhvr>
                                        <p:cTn id="63" dur="500" fill="hold"/>
                                        <p:tgtEl>
                                          <p:spTgt spid="80"/>
                                        </p:tgtEl>
                                        <p:attrNameLst>
                                          <p:attrName>ppt_y</p:attrName>
                                        </p:attrNameLst>
                                      </p:cBhvr>
                                      <p:tavLst>
                                        <p:tav tm="0">
                                          <p:val>
                                            <p:strVal val="0-#ppt_h/2"/>
                                          </p:val>
                                        </p:tav>
                                        <p:tav tm="100000">
                                          <p:val>
                                            <p:strVal val="#ppt_y"/>
                                          </p:val>
                                        </p:tav>
                                      </p:tavLst>
                                    </p:anim>
                                  </p:childTnLst>
                                </p:cTn>
                              </p:par>
                            </p:childTnLst>
                          </p:cTn>
                        </p:par>
                        <p:par>
                          <p:cTn id="64" fill="hold">
                            <p:stCondLst>
                              <p:cond delay="6000"/>
                            </p:stCondLst>
                            <p:childTnLst>
                              <p:par>
                                <p:cTn id="65" presetID="2" presetClass="entr" presetSubtype="1" fill="hold" grpId="0" nodeType="afterEffect">
                                  <p:stCondLst>
                                    <p:cond delay="0"/>
                                  </p:stCondLst>
                                  <p:childTnLst>
                                    <p:set>
                                      <p:cBhvr>
                                        <p:cTn id="66" dur="1" fill="hold">
                                          <p:stCondLst>
                                            <p:cond delay="0"/>
                                          </p:stCondLst>
                                        </p:cTn>
                                        <p:tgtEl>
                                          <p:spTgt spid="78"/>
                                        </p:tgtEl>
                                        <p:attrNameLst>
                                          <p:attrName>style.visibility</p:attrName>
                                        </p:attrNameLst>
                                      </p:cBhvr>
                                      <p:to>
                                        <p:strVal val="visible"/>
                                      </p:to>
                                    </p:set>
                                    <p:anim calcmode="lin" valueType="num">
                                      <p:cBhvr>
                                        <p:cTn id="67" dur="500" fill="hold"/>
                                        <p:tgtEl>
                                          <p:spTgt spid="78"/>
                                        </p:tgtEl>
                                        <p:attrNameLst>
                                          <p:attrName>ppt_x</p:attrName>
                                        </p:attrNameLst>
                                      </p:cBhvr>
                                      <p:tavLst>
                                        <p:tav tm="0">
                                          <p:val>
                                            <p:strVal val="#ppt_x"/>
                                          </p:val>
                                        </p:tav>
                                        <p:tav tm="100000">
                                          <p:val>
                                            <p:strVal val="#ppt_x"/>
                                          </p:val>
                                        </p:tav>
                                      </p:tavLst>
                                    </p:anim>
                                    <p:anim calcmode="lin" valueType="num">
                                      <p:cBhvr>
                                        <p:cTn id="68" dur="500" fill="hold"/>
                                        <p:tgtEl>
                                          <p:spTgt spid="78"/>
                                        </p:tgtEl>
                                        <p:attrNameLst>
                                          <p:attrName>ppt_y</p:attrName>
                                        </p:attrNameLst>
                                      </p:cBhvr>
                                      <p:tavLst>
                                        <p:tav tm="0">
                                          <p:val>
                                            <p:strVal val="0-#ppt_h/2"/>
                                          </p:val>
                                        </p:tav>
                                        <p:tav tm="100000">
                                          <p:val>
                                            <p:strVal val="#ppt_y"/>
                                          </p:val>
                                        </p:tav>
                                      </p:tavLst>
                                    </p:anim>
                                  </p:childTnLst>
                                </p:cTn>
                              </p:par>
                            </p:childTnLst>
                          </p:cTn>
                        </p:par>
                        <p:par>
                          <p:cTn id="69" fill="hold">
                            <p:stCondLst>
                              <p:cond delay="6500"/>
                            </p:stCondLst>
                            <p:childTnLst>
                              <p:par>
                                <p:cTn id="70" presetID="2" presetClass="entr" presetSubtype="1" fill="hold" grpId="0" nodeType="afterEffect">
                                  <p:stCondLst>
                                    <p:cond delay="0"/>
                                  </p:stCondLst>
                                  <p:childTnLst>
                                    <p:set>
                                      <p:cBhvr>
                                        <p:cTn id="71" dur="1" fill="hold">
                                          <p:stCondLst>
                                            <p:cond delay="0"/>
                                          </p:stCondLst>
                                        </p:cTn>
                                        <p:tgtEl>
                                          <p:spTgt spid="82"/>
                                        </p:tgtEl>
                                        <p:attrNameLst>
                                          <p:attrName>style.visibility</p:attrName>
                                        </p:attrNameLst>
                                      </p:cBhvr>
                                      <p:to>
                                        <p:strVal val="visible"/>
                                      </p:to>
                                    </p:set>
                                    <p:anim calcmode="lin" valueType="num">
                                      <p:cBhvr>
                                        <p:cTn id="72" dur="500" fill="hold"/>
                                        <p:tgtEl>
                                          <p:spTgt spid="82"/>
                                        </p:tgtEl>
                                        <p:attrNameLst>
                                          <p:attrName>ppt_x</p:attrName>
                                        </p:attrNameLst>
                                      </p:cBhvr>
                                      <p:tavLst>
                                        <p:tav tm="0">
                                          <p:val>
                                            <p:strVal val="#ppt_x"/>
                                          </p:val>
                                        </p:tav>
                                        <p:tav tm="100000">
                                          <p:val>
                                            <p:strVal val="#ppt_x"/>
                                          </p:val>
                                        </p:tav>
                                      </p:tavLst>
                                    </p:anim>
                                    <p:anim calcmode="lin" valueType="num">
                                      <p:cBhvr>
                                        <p:cTn id="73" dur="500" fill="hold"/>
                                        <p:tgtEl>
                                          <p:spTgt spid="82"/>
                                        </p:tgtEl>
                                        <p:attrNameLst>
                                          <p:attrName>ppt_y</p:attrName>
                                        </p:attrNameLst>
                                      </p:cBhvr>
                                      <p:tavLst>
                                        <p:tav tm="0">
                                          <p:val>
                                            <p:strVal val="0-#ppt_h/2"/>
                                          </p:val>
                                        </p:tav>
                                        <p:tav tm="100000">
                                          <p:val>
                                            <p:strVal val="#ppt_y"/>
                                          </p:val>
                                        </p:tav>
                                      </p:tavLst>
                                    </p:anim>
                                  </p:childTnLst>
                                </p:cTn>
                              </p:par>
                            </p:childTnLst>
                          </p:cTn>
                        </p:par>
                        <p:par>
                          <p:cTn id="74" fill="hold">
                            <p:stCondLst>
                              <p:cond delay="7000"/>
                            </p:stCondLst>
                            <p:childTnLst>
                              <p:par>
                                <p:cTn id="75" presetID="2" presetClass="entr" presetSubtype="1" fill="hold" grpId="0" nodeType="afterEffect">
                                  <p:stCondLst>
                                    <p:cond delay="0"/>
                                  </p:stCondLst>
                                  <p:childTnLst>
                                    <p:set>
                                      <p:cBhvr>
                                        <p:cTn id="76" dur="1" fill="hold">
                                          <p:stCondLst>
                                            <p:cond delay="0"/>
                                          </p:stCondLst>
                                        </p:cTn>
                                        <p:tgtEl>
                                          <p:spTgt spid="83"/>
                                        </p:tgtEl>
                                        <p:attrNameLst>
                                          <p:attrName>style.visibility</p:attrName>
                                        </p:attrNameLst>
                                      </p:cBhvr>
                                      <p:to>
                                        <p:strVal val="visible"/>
                                      </p:to>
                                    </p:set>
                                    <p:anim calcmode="lin" valueType="num">
                                      <p:cBhvr>
                                        <p:cTn id="77" dur="500" fill="hold"/>
                                        <p:tgtEl>
                                          <p:spTgt spid="83"/>
                                        </p:tgtEl>
                                        <p:attrNameLst>
                                          <p:attrName>ppt_x</p:attrName>
                                        </p:attrNameLst>
                                      </p:cBhvr>
                                      <p:tavLst>
                                        <p:tav tm="0">
                                          <p:val>
                                            <p:strVal val="#ppt_x"/>
                                          </p:val>
                                        </p:tav>
                                        <p:tav tm="100000">
                                          <p:val>
                                            <p:strVal val="#ppt_x"/>
                                          </p:val>
                                        </p:tav>
                                      </p:tavLst>
                                    </p:anim>
                                    <p:anim calcmode="lin" valueType="num">
                                      <p:cBhvr>
                                        <p:cTn id="78" dur="500" fill="hold"/>
                                        <p:tgtEl>
                                          <p:spTgt spid="83"/>
                                        </p:tgtEl>
                                        <p:attrNameLst>
                                          <p:attrName>ppt_y</p:attrName>
                                        </p:attrNameLst>
                                      </p:cBhvr>
                                      <p:tavLst>
                                        <p:tav tm="0">
                                          <p:val>
                                            <p:strVal val="0-#ppt_h/2"/>
                                          </p:val>
                                        </p:tav>
                                        <p:tav tm="100000">
                                          <p:val>
                                            <p:strVal val="#ppt_y"/>
                                          </p:val>
                                        </p:tav>
                                      </p:tavLst>
                                    </p:anim>
                                  </p:childTnLst>
                                </p:cTn>
                              </p:par>
                            </p:childTnLst>
                          </p:cTn>
                        </p:par>
                        <p:par>
                          <p:cTn id="79" fill="hold">
                            <p:stCondLst>
                              <p:cond delay="7500"/>
                            </p:stCondLst>
                            <p:childTnLst>
                              <p:par>
                                <p:cTn id="80" presetID="2" presetClass="entr" presetSubtype="1" fill="hold" grpId="0" nodeType="afterEffect">
                                  <p:stCondLst>
                                    <p:cond delay="0"/>
                                  </p:stCondLst>
                                  <p:childTnLst>
                                    <p:set>
                                      <p:cBhvr>
                                        <p:cTn id="81" dur="1" fill="hold">
                                          <p:stCondLst>
                                            <p:cond delay="0"/>
                                          </p:stCondLst>
                                        </p:cTn>
                                        <p:tgtEl>
                                          <p:spTgt spid="84"/>
                                        </p:tgtEl>
                                        <p:attrNameLst>
                                          <p:attrName>style.visibility</p:attrName>
                                        </p:attrNameLst>
                                      </p:cBhvr>
                                      <p:to>
                                        <p:strVal val="visible"/>
                                      </p:to>
                                    </p:set>
                                    <p:anim calcmode="lin" valueType="num">
                                      <p:cBhvr>
                                        <p:cTn id="82" dur="500" fill="hold"/>
                                        <p:tgtEl>
                                          <p:spTgt spid="84"/>
                                        </p:tgtEl>
                                        <p:attrNameLst>
                                          <p:attrName>ppt_x</p:attrName>
                                        </p:attrNameLst>
                                      </p:cBhvr>
                                      <p:tavLst>
                                        <p:tav tm="0">
                                          <p:val>
                                            <p:strVal val="#ppt_x"/>
                                          </p:val>
                                        </p:tav>
                                        <p:tav tm="100000">
                                          <p:val>
                                            <p:strVal val="#ppt_x"/>
                                          </p:val>
                                        </p:tav>
                                      </p:tavLst>
                                    </p:anim>
                                    <p:anim calcmode="lin" valueType="num">
                                      <p:cBhvr>
                                        <p:cTn id="83" dur="500" fill="hold"/>
                                        <p:tgtEl>
                                          <p:spTgt spid="84"/>
                                        </p:tgtEl>
                                        <p:attrNameLst>
                                          <p:attrName>ppt_y</p:attrName>
                                        </p:attrNameLst>
                                      </p:cBhvr>
                                      <p:tavLst>
                                        <p:tav tm="0">
                                          <p:val>
                                            <p:strVal val="0-#ppt_h/2"/>
                                          </p:val>
                                        </p:tav>
                                        <p:tav tm="100000">
                                          <p:val>
                                            <p:strVal val="#ppt_y"/>
                                          </p:val>
                                        </p:tav>
                                      </p:tavLst>
                                    </p:anim>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cBhvr>
                                        <p:cTn id="87" dur="500" fill="hold"/>
                                        <p:tgtEl>
                                          <p:spTgt spid="85"/>
                                        </p:tgtEl>
                                        <p:attrNameLst>
                                          <p:attrName>ppt_w</p:attrName>
                                        </p:attrNameLst>
                                      </p:cBhvr>
                                      <p:tavLst>
                                        <p:tav tm="0">
                                          <p:val>
                                            <p:fltVal val="0"/>
                                          </p:val>
                                        </p:tav>
                                        <p:tav tm="100000">
                                          <p:val>
                                            <p:strVal val="#ppt_w"/>
                                          </p:val>
                                        </p:tav>
                                      </p:tavLst>
                                    </p:anim>
                                    <p:anim calcmode="lin" valueType="num">
                                      <p:cBhvr>
                                        <p:cTn id="88" dur="500" fill="hold"/>
                                        <p:tgtEl>
                                          <p:spTgt spid="85"/>
                                        </p:tgtEl>
                                        <p:attrNameLst>
                                          <p:attrName>ppt_h</p:attrName>
                                        </p:attrNameLst>
                                      </p:cBhvr>
                                      <p:tavLst>
                                        <p:tav tm="0">
                                          <p:val>
                                            <p:fltVal val="0"/>
                                          </p:val>
                                        </p:tav>
                                        <p:tav tm="100000">
                                          <p:val>
                                            <p:strVal val="#ppt_h"/>
                                          </p:val>
                                        </p:tav>
                                      </p:tavLst>
                                    </p:anim>
                                    <p:animEffect>
                                      <p:cBhvr>
                                        <p:cTn id="89" dur="500"/>
                                        <p:tgtEl>
                                          <p:spTgt spid="85"/>
                                        </p:tgtEl>
                                      </p:cBhvr>
                                    </p:animEffect>
                                  </p:childTnLst>
                                </p:cTn>
                              </p:par>
                            </p:childTnLst>
                          </p:cTn>
                        </p:par>
                        <p:par>
                          <p:cTn id="90" fill="hold">
                            <p:stCondLst>
                              <p:cond delay="8500"/>
                            </p:stCondLst>
                            <p:childTnLst>
                              <p:par>
                                <p:cTn id="91" presetID="2" presetClass="entr" presetSubtype="1"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 calcmode="lin" valueType="num">
                                      <p:cBhvr>
                                        <p:cTn id="93" dur="500" fill="hold"/>
                                        <p:tgtEl>
                                          <p:spTgt spid="48"/>
                                        </p:tgtEl>
                                        <p:attrNameLst>
                                          <p:attrName>ppt_x</p:attrName>
                                        </p:attrNameLst>
                                      </p:cBhvr>
                                      <p:tavLst>
                                        <p:tav tm="0">
                                          <p:val>
                                            <p:strVal val="#ppt_x"/>
                                          </p:val>
                                        </p:tav>
                                        <p:tav tm="100000">
                                          <p:val>
                                            <p:strVal val="#ppt_x"/>
                                          </p:val>
                                        </p:tav>
                                      </p:tavLst>
                                    </p:anim>
                                    <p:anim calcmode="lin" valueType="num">
                                      <p:cBhvr>
                                        <p:cTn id="94" dur="500" fill="hold"/>
                                        <p:tgtEl>
                                          <p:spTgt spid="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7" grpId="0" bldLvl="0" animBg="1" autoUpdateAnimBg="0"/>
      <p:bldP spid="69" grpId="0" bldLvl="0" animBg="1" autoUpdateAnimBg="0"/>
      <p:bldP spid="70" grpId="0" bldLvl="0" animBg="1" autoUpdateAnimBg="0"/>
      <p:bldP spid="71" grpId="0" bldLvl="0" animBg="1" autoUpdateAnimBg="0"/>
      <p:bldP spid="72" grpId="0" bldLvl="0" animBg="1" autoUpdateAnimBg="0"/>
      <p:bldP spid="73" grpId="0" bldLvl="0" animBg="1" autoUpdateAnimBg="0"/>
      <p:bldP spid="74" grpId="0" bldLvl="0" animBg="1" autoUpdateAnimBg="0"/>
      <p:bldP spid="75" grpId="0" bldLvl="0" autoUpdateAnimBg="0"/>
      <p:bldP spid="76" grpId="0" bldLvl="0" animBg="1" autoUpdateAnimBg="0"/>
      <p:bldP spid="77" grpId="0" bldLvl="0" animBg="1" autoUpdateAnimBg="0"/>
      <p:bldP spid="78" grpId="0" bldLvl="0" animBg="1" autoUpdateAnimBg="0"/>
      <p:bldP spid="79" grpId="0" bldLvl="0" animBg="1" autoUpdateAnimBg="0"/>
      <p:bldP spid="80" grpId="0" bldLvl="0" animBg="1" autoUpdateAnimBg="0"/>
      <p:bldP spid="82" grpId="0" bldLvl="0" animBg="1" autoUpdateAnimBg="0"/>
      <p:bldP spid="83" grpId="0" bldLvl="0" animBg="1" autoUpdateAnimBg="0"/>
      <p:bldP spid="84" grpId="0" bldLvl="0" animBg="1" autoUpdateAnimBg="0"/>
      <p:bldP spid="85" grpId="0" bldLvl="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260648"/>
            <a:ext cx="8064896" cy="1143000"/>
          </a:xfrm>
        </p:spPr>
        <p:txBody>
          <a:bodyPr>
            <a:normAutofit/>
          </a:bodyPr>
          <a:lstStyle/>
          <a:p>
            <a:pPr algn="l"/>
            <a:r>
              <a:rPr lang="zh-CN" altLang="en-US" sz="2800" b="1" dirty="0" smtClean="0"/>
              <a:t>“中国制造</a:t>
            </a:r>
            <a:r>
              <a:rPr lang="en-US" altLang="zh-CN" sz="2800" b="1" dirty="0" smtClean="0"/>
              <a:t>2025</a:t>
            </a:r>
            <a:r>
              <a:rPr lang="zh-CN" altLang="en-US" sz="2800" b="1" dirty="0" smtClean="0"/>
              <a:t>产业并购整合基金”投资标准</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8" name="TextBox 17"/>
          <p:cNvSpPr>
            <a:spLocks noChangeArrowheads="1"/>
          </p:cNvSpPr>
          <p:nvPr/>
        </p:nvSpPr>
        <p:spPr bwMode="auto">
          <a:xfrm>
            <a:off x="1706935" y="1765265"/>
            <a:ext cx="675349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2000" b="1" dirty="0"/>
              <a:t>到</a:t>
            </a:r>
            <a:r>
              <a:rPr lang="en-US" altLang="zh-CN" sz="2000" b="1" dirty="0"/>
              <a:t>2025</a:t>
            </a:r>
            <a:r>
              <a:rPr lang="zh-CN" altLang="zh-CN" sz="2000" b="1" dirty="0"/>
              <a:t>年，在岗职工年平均工资不低于</a:t>
            </a:r>
            <a:r>
              <a:rPr lang="en-US" altLang="zh-CN" sz="2000" b="1" dirty="0">
                <a:solidFill>
                  <a:srgbClr val="FF0000"/>
                </a:solidFill>
              </a:rPr>
              <a:t>2</a:t>
            </a:r>
            <a:r>
              <a:rPr lang="zh-CN" altLang="zh-CN" sz="2000" b="1" dirty="0">
                <a:solidFill>
                  <a:srgbClr val="FF0000"/>
                </a:solidFill>
              </a:rPr>
              <a:t>万美元</a:t>
            </a:r>
            <a:r>
              <a:rPr lang="zh-CN" altLang="zh-CN" sz="2000" b="1" dirty="0"/>
              <a:t>的前提下，企业在国际市场上仍能富有充沛的竞争活力和盈利能力。</a:t>
            </a:r>
            <a:endParaRPr lang="zh-CN" altLang="en-US" sz="2000" b="1" dirty="0">
              <a:solidFill>
                <a:srgbClr val="3F3F3F"/>
              </a:solidFill>
              <a:latin typeface="方正兰亭粗黑_GBK" charset="-122"/>
              <a:sym typeface="宋体" panose="02010600030101010101" pitchFamily="2" charset="-122"/>
            </a:endParaRPr>
          </a:p>
        </p:txBody>
      </p:sp>
      <p:sp>
        <p:nvSpPr>
          <p:cNvPr id="49" name="AutoShape 7"/>
          <p:cNvSpPr>
            <a:spLocks noChangeArrowheads="1"/>
          </p:cNvSpPr>
          <p:nvPr/>
        </p:nvSpPr>
        <p:spPr bwMode="gray">
          <a:xfrm>
            <a:off x="755576" y="1895053"/>
            <a:ext cx="791074" cy="784226"/>
          </a:xfrm>
          <a:prstGeom prst="roundRect">
            <a:avLst>
              <a:gd name="adj" fmla="val 16667"/>
            </a:avLst>
          </a:prstGeom>
          <a:gradFill rotWithShape="1">
            <a:gsLst>
              <a:gs pos="0">
                <a:srgbClr val="00B0F0"/>
              </a:gs>
              <a:gs pos="100000">
                <a:schemeClr val="accent1">
                  <a:gamma/>
                  <a:shade val="78824"/>
                  <a:invGamma/>
                </a:schemeClr>
              </a:gs>
            </a:gsLst>
            <a:path path="rect">
              <a:fillToRect l="100000" b="100000"/>
            </a:path>
          </a:gradFill>
          <a:ln w="38100" algn="ctr">
            <a:solidFill>
              <a:srgbClr val="F8F8F8">
                <a:alpha val="70000"/>
              </a:srgbClr>
            </a:solidFill>
            <a:round/>
          </a:ln>
          <a:effectLst/>
        </p:spPr>
        <p:txBody>
          <a:bodyPr wrap="none" anchor="ctr"/>
          <a:lstStyle/>
          <a:p>
            <a:pPr>
              <a:defRPr/>
            </a:pPr>
            <a:endParaRPr lang="zh-CN" altLang="en-US">
              <a:latin typeface="Arial" panose="020B0604020202020204" pitchFamily="34" charset="0"/>
              <a:ea typeface="宋体" panose="02010600030101010101" pitchFamily="2" charset="-122"/>
            </a:endParaRPr>
          </a:p>
        </p:txBody>
      </p:sp>
      <p:sp>
        <p:nvSpPr>
          <p:cNvPr id="50" name="Rectangle 9"/>
          <p:cNvSpPr>
            <a:spLocks noChangeArrowheads="1"/>
          </p:cNvSpPr>
          <p:nvPr/>
        </p:nvSpPr>
        <p:spPr bwMode="gray">
          <a:xfrm>
            <a:off x="782563" y="2035696"/>
            <a:ext cx="764086" cy="457200"/>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2400" b="1" dirty="0" smtClean="0">
                <a:solidFill>
                  <a:srgbClr val="F8F8F8"/>
                </a:solidFill>
              </a:rPr>
              <a:t>a.</a:t>
            </a:r>
            <a:endParaRPr lang="en-US" altLang="zh-CN" sz="2400" b="1" dirty="0">
              <a:solidFill>
                <a:srgbClr val="F8F8F8"/>
              </a:solidFill>
            </a:endParaRPr>
          </a:p>
        </p:txBody>
      </p:sp>
      <p:sp>
        <p:nvSpPr>
          <p:cNvPr id="51" name="AutoShape 11"/>
          <p:cNvSpPr>
            <a:spLocks noChangeArrowheads="1"/>
          </p:cNvSpPr>
          <p:nvPr/>
        </p:nvSpPr>
        <p:spPr bwMode="gray">
          <a:xfrm>
            <a:off x="782563" y="3298250"/>
            <a:ext cx="768887" cy="758133"/>
          </a:xfrm>
          <a:prstGeom prst="roundRect">
            <a:avLst>
              <a:gd name="adj" fmla="val 16667"/>
            </a:avLst>
          </a:prstGeom>
          <a:gradFill rotWithShape="1">
            <a:gsLst>
              <a:gs pos="0">
                <a:srgbClr val="FF5050"/>
              </a:gs>
              <a:gs pos="100000">
                <a:schemeClr val="accent2">
                  <a:gamma/>
                  <a:shade val="78824"/>
                  <a:invGamma/>
                </a:schemeClr>
              </a:gs>
            </a:gsLst>
            <a:path path="rect">
              <a:fillToRect l="100000" b="100000"/>
            </a:path>
          </a:gradFill>
          <a:ln w="38100" algn="ctr">
            <a:solidFill>
              <a:srgbClr val="F8F8F8">
                <a:alpha val="70000"/>
              </a:srgbClr>
            </a:solidFill>
            <a:round/>
          </a:ln>
          <a:effectLst/>
        </p:spPr>
        <p:txBody>
          <a:bodyPr wrap="none" anchor="ctr"/>
          <a:lstStyle/>
          <a:p>
            <a:pPr>
              <a:defRPr/>
            </a:pPr>
            <a:endParaRPr lang="zh-CN" altLang="en-US">
              <a:latin typeface="Arial" panose="020B0604020202020204" pitchFamily="34" charset="0"/>
              <a:ea typeface="宋体" panose="02010600030101010101" pitchFamily="2" charset="-122"/>
            </a:endParaRPr>
          </a:p>
        </p:txBody>
      </p:sp>
      <p:sp>
        <p:nvSpPr>
          <p:cNvPr id="52" name="AutoShape 14"/>
          <p:cNvSpPr>
            <a:spLocks noChangeArrowheads="1"/>
          </p:cNvSpPr>
          <p:nvPr/>
        </p:nvSpPr>
        <p:spPr bwMode="gray">
          <a:xfrm>
            <a:off x="772398" y="4831107"/>
            <a:ext cx="757429" cy="758133"/>
          </a:xfrm>
          <a:prstGeom prst="roundRect">
            <a:avLst>
              <a:gd name="adj" fmla="val 16667"/>
            </a:avLst>
          </a:prstGeom>
          <a:gradFill rotWithShape="1">
            <a:gsLst>
              <a:gs pos="0">
                <a:srgbClr val="FFC000"/>
              </a:gs>
              <a:gs pos="100000">
                <a:schemeClr val="accent6">
                  <a:lumMod val="50000"/>
                </a:schemeClr>
              </a:gs>
            </a:gsLst>
            <a:path path="rect">
              <a:fillToRect l="100000" b="100000"/>
            </a:path>
          </a:gradFill>
          <a:ln w="38100" algn="ctr">
            <a:solidFill>
              <a:srgbClr val="F8F8F8">
                <a:alpha val="70000"/>
              </a:srgbClr>
            </a:solidFill>
            <a:round/>
          </a:ln>
          <a:effectLst/>
        </p:spPr>
        <p:txBody>
          <a:bodyPr wrap="none" anchor="ctr"/>
          <a:lstStyle/>
          <a:p>
            <a:pPr>
              <a:defRPr/>
            </a:pPr>
            <a:endParaRPr lang="zh-CN" altLang="en-US">
              <a:latin typeface="Arial" panose="020B0604020202020204" pitchFamily="34" charset="0"/>
              <a:ea typeface="宋体" panose="02010600030101010101" pitchFamily="2" charset="-122"/>
            </a:endParaRPr>
          </a:p>
        </p:txBody>
      </p:sp>
      <p:sp>
        <p:nvSpPr>
          <p:cNvPr id="53" name="Text Box 16"/>
          <p:cNvSpPr txBox="1">
            <a:spLocks noChangeArrowheads="1"/>
          </p:cNvSpPr>
          <p:nvPr/>
        </p:nvSpPr>
        <p:spPr bwMode="gray">
          <a:xfrm>
            <a:off x="827584" y="3406324"/>
            <a:ext cx="741861" cy="457200"/>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b="1" dirty="0" smtClean="0">
                <a:solidFill>
                  <a:srgbClr val="F8F8F8"/>
                </a:solidFill>
              </a:rPr>
              <a:t>b.</a:t>
            </a:r>
            <a:endParaRPr lang="en-US" altLang="zh-CN" sz="2400" b="1" dirty="0">
              <a:solidFill>
                <a:srgbClr val="F8F8F8"/>
              </a:solidFill>
            </a:endParaRPr>
          </a:p>
        </p:txBody>
      </p:sp>
      <p:sp>
        <p:nvSpPr>
          <p:cNvPr id="54" name="Text Box 17"/>
          <p:cNvSpPr txBox="1">
            <a:spLocks noChangeArrowheads="1"/>
          </p:cNvSpPr>
          <p:nvPr/>
        </p:nvSpPr>
        <p:spPr bwMode="gray">
          <a:xfrm>
            <a:off x="823790" y="4918745"/>
            <a:ext cx="717495" cy="457200"/>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2400" b="1" dirty="0" smtClean="0">
                <a:solidFill>
                  <a:srgbClr val="F8F8F8"/>
                </a:solidFill>
              </a:rPr>
              <a:t>c.</a:t>
            </a:r>
            <a:endParaRPr lang="en-US" altLang="zh-CN" sz="2400" b="1" dirty="0">
              <a:solidFill>
                <a:srgbClr val="F8F8F8"/>
              </a:solidFill>
            </a:endParaRPr>
          </a:p>
        </p:txBody>
      </p:sp>
      <p:pic>
        <p:nvPicPr>
          <p:cNvPr id="56" name="Picture 24" descr="1"/>
          <p:cNvPicPr>
            <a:picLocks noChangeAspect="1" noChangeArrowheads="1"/>
          </p:cNvPicPr>
          <p:nvPr/>
        </p:nvPicPr>
        <p:blipFill>
          <a:blip r:embed="rId3" cstate="screen"/>
          <a:srcRect/>
          <a:stretch>
            <a:fillRect/>
          </a:stretch>
        </p:blipFill>
        <p:spPr bwMode="auto">
          <a:xfrm>
            <a:off x="839713" y="3322062"/>
            <a:ext cx="718889"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5" descr="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43613" y="4856508"/>
            <a:ext cx="708177" cy="19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3" descr="1"/>
          <p:cNvPicPr>
            <a:picLocks noChangeAspect="1" noChangeArrowheads="1"/>
          </p:cNvPicPr>
          <p:nvPr/>
        </p:nvPicPr>
        <p:blipFill>
          <a:blip r:embed="rId5" cstate="screen"/>
          <a:srcRect/>
          <a:stretch>
            <a:fillRect/>
          </a:stretch>
        </p:blipFill>
        <p:spPr bwMode="auto">
          <a:xfrm>
            <a:off x="782563" y="1921146"/>
            <a:ext cx="735478" cy="196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Box 17"/>
          <p:cNvSpPr>
            <a:spLocks noChangeArrowheads="1"/>
          </p:cNvSpPr>
          <p:nvPr/>
        </p:nvSpPr>
        <p:spPr bwMode="auto">
          <a:xfrm>
            <a:off x="1727004" y="3205552"/>
            <a:ext cx="65894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2000" b="1" dirty="0"/>
              <a:t>到</a:t>
            </a:r>
            <a:r>
              <a:rPr lang="en-US" altLang="zh-CN" sz="2000" b="1" dirty="0"/>
              <a:t>2025</a:t>
            </a:r>
            <a:r>
              <a:rPr lang="zh-CN" altLang="zh-CN" sz="2000" b="1" dirty="0"/>
              <a:t>年</a:t>
            </a:r>
            <a:r>
              <a:rPr lang="zh-CN" altLang="zh-CN" sz="2000" b="1" dirty="0" smtClean="0"/>
              <a:t>，</a:t>
            </a:r>
            <a:r>
              <a:rPr lang="zh-CN" altLang="en-US" sz="2000" b="1" dirty="0" smtClean="0"/>
              <a:t>投资</a:t>
            </a:r>
            <a:r>
              <a:rPr lang="zh-CN" altLang="en-US" sz="2000" b="1" dirty="0"/>
              <a:t>标的对每年地方</a:t>
            </a:r>
            <a:r>
              <a:rPr lang="en-US" altLang="zh-CN" sz="2000" b="1" dirty="0"/>
              <a:t>GDP</a:t>
            </a:r>
            <a:r>
              <a:rPr lang="zh-CN" altLang="en-US" sz="2000" b="1" dirty="0"/>
              <a:t>的贡献不低于</a:t>
            </a:r>
            <a:r>
              <a:rPr lang="en-US" altLang="zh-CN" sz="2000" b="1" dirty="0">
                <a:solidFill>
                  <a:srgbClr val="FF0000"/>
                </a:solidFill>
              </a:rPr>
              <a:t>500</a:t>
            </a:r>
            <a:r>
              <a:rPr lang="zh-CN" altLang="en-US" sz="2000" b="1" dirty="0">
                <a:solidFill>
                  <a:srgbClr val="FF0000"/>
                </a:solidFill>
              </a:rPr>
              <a:t>亿人民币</a:t>
            </a:r>
            <a:r>
              <a:rPr lang="zh-CN" altLang="en-US" sz="2000" b="1" dirty="0"/>
              <a:t>。</a:t>
            </a:r>
            <a:endParaRPr lang="zh-CN" altLang="en-US" sz="2000" b="1" dirty="0">
              <a:solidFill>
                <a:srgbClr val="3F3F3F"/>
              </a:solidFill>
              <a:latin typeface="方正兰亭粗黑_GBK" charset="-122"/>
              <a:sym typeface="宋体" panose="02010600030101010101" pitchFamily="2" charset="-122"/>
            </a:endParaRPr>
          </a:p>
        </p:txBody>
      </p:sp>
      <p:sp>
        <p:nvSpPr>
          <p:cNvPr id="60" name="TextBox 17"/>
          <p:cNvSpPr>
            <a:spLocks noChangeArrowheads="1"/>
          </p:cNvSpPr>
          <p:nvPr/>
        </p:nvSpPr>
        <p:spPr bwMode="auto">
          <a:xfrm>
            <a:off x="1727004" y="4509120"/>
            <a:ext cx="673342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000" b="1" dirty="0" smtClean="0"/>
              <a:t>到</a:t>
            </a:r>
            <a:r>
              <a:rPr lang="en-US" altLang="zh-CN" sz="2000" b="1" dirty="0"/>
              <a:t>2025</a:t>
            </a:r>
            <a:r>
              <a:rPr lang="zh-CN" altLang="en-US" sz="2000" b="1" dirty="0"/>
              <a:t>年，投资标的必须能够吸引大量高精尖人才进入，其最终能够在当地创造高级技术人才就业岗位和附加就业岗位不少于</a:t>
            </a:r>
            <a:r>
              <a:rPr lang="en-US" altLang="zh-CN" sz="2000" b="1" dirty="0">
                <a:solidFill>
                  <a:srgbClr val="FF0000"/>
                </a:solidFill>
              </a:rPr>
              <a:t>10</a:t>
            </a:r>
            <a:r>
              <a:rPr lang="zh-CN" altLang="en-US" sz="2000" b="1" dirty="0">
                <a:solidFill>
                  <a:srgbClr val="FF0000"/>
                </a:solidFill>
              </a:rPr>
              <a:t>万人</a:t>
            </a:r>
            <a:r>
              <a:rPr lang="zh-CN" altLang="en-US" sz="2000" b="1" dirty="0"/>
              <a:t>，人民生活处于小康以上状态。</a:t>
            </a:r>
            <a:endParaRPr lang="zh-CN" altLang="en-US" sz="2000" b="1" dirty="0">
              <a:solidFill>
                <a:srgbClr val="3F3F3F"/>
              </a:solidFill>
              <a:latin typeface="方正兰亭粗黑_GBK" charset="-122"/>
              <a:sym typeface="宋体" panose="02010600030101010101" pitchFamily="2" charset="-122"/>
            </a:endParaRPr>
          </a:p>
        </p:txBody>
      </p:sp>
      <p:sp>
        <p:nvSpPr>
          <p:cNvPr id="3" name="灯片编号占位符 2"/>
          <p:cNvSpPr>
            <a:spLocks noGrp="1"/>
          </p:cNvSpPr>
          <p:nvPr>
            <p:ph type="sldNum" sz="quarter" idx="12"/>
          </p:nvPr>
        </p:nvSpPr>
        <p:spPr/>
        <p:txBody>
          <a:bodyPr/>
          <a:lstStyle/>
          <a:p>
            <a:fld id="{0C913308-F349-4B6D-A68A-DD1791B4A57B}" type="slidenum">
              <a:rPr lang="zh-CN" altLang="en-US" smtClean="0"/>
              <a:t>30</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88640"/>
            <a:ext cx="8064896" cy="1143000"/>
          </a:xfrm>
        </p:spPr>
        <p:txBody>
          <a:bodyPr>
            <a:normAutofit/>
          </a:bodyPr>
          <a:lstStyle/>
          <a:p>
            <a:pPr algn="l"/>
            <a:r>
              <a:rPr lang="zh-CN" altLang="en-US" sz="2800" b="1" dirty="0" smtClean="0"/>
              <a:t>“中国制造</a:t>
            </a:r>
            <a:r>
              <a:rPr lang="en-US" altLang="zh-CN" sz="2800" b="1" dirty="0" smtClean="0"/>
              <a:t>2025</a:t>
            </a:r>
            <a:r>
              <a:rPr lang="zh-CN" altLang="en-US" sz="2800" b="1" dirty="0" smtClean="0"/>
              <a:t>产业并购整合基金”具体操作</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7" name="标题 1"/>
          <p:cNvSpPr txBox="1"/>
          <p:nvPr/>
        </p:nvSpPr>
        <p:spPr>
          <a:xfrm>
            <a:off x="4860032" y="836712"/>
            <a:ext cx="3816424"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800" b="1" dirty="0" smtClean="0"/>
              <a:t>——</a:t>
            </a:r>
            <a:r>
              <a:rPr lang="zh-CN" altLang="en-US" sz="2800" b="1" dirty="0" smtClean="0"/>
              <a:t>以商用车行业为例</a:t>
            </a:r>
            <a:endParaRPr lang="zh-CN" altLang="en-US" sz="2800" b="1" dirty="0"/>
          </a:p>
        </p:txBody>
      </p:sp>
      <p:sp>
        <p:nvSpPr>
          <p:cNvPr id="31" name="内容占位符 2"/>
          <p:cNvSpPr>
            <a:spLocks noGrp="1"/>
          </p:cNvSpPr>
          <p:nvPr>
            <p:ph idx="1"/>
          </p:nvPr>
        </p:nvSpPr>
        <p:spPr>
          <a:xfrm>
            <a:off x="179512" y="1844824"/>
            <a:ext cx="5616624" cy="2592288"/>
          </a:xfrm>
          <a:noFill/>
          <a:ln w="28575">
            <a:noFill/>
            <a:prstDash val="dash"/>
          </a:ln>
        </p:spPr>
        <p:txBody>
          <a:bodyPr>
            <a:noAutofit/>
          </a:bodyPr>
          <a:lstStyle/>
          <a:p>
            <a:pPr>
              <a:lnSpc>
                <a:spcPts val="2800"/>
              </a:lnSpc>
            </a:pPr>
            <a:r>
              <a:rPr lang="zh-CN" altLang="zh-CN" sz="1800" dirty="0" smtClean="0"/>
              <a:t>目前全球商用</a:t>
            </a:r>
            <a:r>
              <a:rPr lang="zh-CN" altLang="zh-CN" sz="1800" dirty="0"/>
              <a:t>车</a:t>
            </a:r>
            <a:r>
              <a:rPr lang="zh-CN" altLang="zh-CN" sz="1800" dirty="0" smtClean="0"/>
              <a:t>行业被</a:t>
            </a:r>
            <a:r>
              <a:rPr lang="zh-CN" altLang="en-US" sz="1800" b="1" dirty="0" smtClean="0"/>
              <a:t>“</a:t>
            </a:r>
            <a:r>
              <a:rPr lang="zh-CN" altLang="zh-CN" sz="1800" b="1" dirty="0"/>
              <a:t>七</a:t>
            </a:r>
            <a:r>
              <a:rPr lang="zh-CN" altLang="en-US" sz="1800" b="1" dirty="0"/>
              <a:t>雄</a:t>
            </a:r>
            <a:r>
              <a:rPr lang="zh-CN" altLang="en-US" sz="1800" b="1" dirty="0" smtClean="0"/>
              <a:t>”</a:t>
            </a:r>
            <a:r>
              <a:rPr lang="zh-CN" altLang="zh-CN" sz="1800" b="1" dirty="0" smtClean="0"/>
              <a:t> </a:t>
            </a:r>
            <a:r>
              <a:rPr lang="zh-CN" altLang="zh-CN" sz="1800" dirty="0" smtClean="0"/>
              <a:t>垄断，</a:t>
            </a:r>
            <a:r>
              <a:rPr lang="zh-CN" altLang="en-US" sz="1800" dirty="0" smtClean="0"/>
              <a:t>即</a:t>
            </a:r>
            <a:r>
              <a:rPr lang="zh-CN" altLang="zh-CN" sz="1800" b="1" dirty="0" smtClean="0"/>
              <a:t>戴姆勒</a:t>
            </a:r>
            <a:r>
              <a:rPr lang="zh-CN" altLang="zh-CN" sz="1800" b="1" dirty="0"/>
              <a:t>（</a:t>
            </a:r>
            <a:r>
              <a:rPr lang="en-US" altLang="zh-CN" sz="1800" b="1" dirty="0"/>
              <a:t>Daimler</a:t>
            </a:r>
            <a:r>
              <a:rPr lang="zh-CN" altLang="zh-CN" sz="1800" b="1" dirty="0" smtClean="0"/>
              <a:t>）</a:t>
            </a:r>
            <a:r>
              <a:rPr lang="zh-CN" altLang="en-US" sz="1800" dirty="0"/>
              <a:t>、</a:t>
            </a:r>
            <a:r>
              <a:rPr lang="zh-CN" altLang="zh-CN" sz="1800" b="1" dirty="0" smtClean="0"/>
              <a:t>沃尔沃</a:t>
            </a:r>
            <a:r>
              <a:rPr lang="zh-CN" altLang="zh-CN" sz="1800" b="1" dirty="0"/>
              <a:t>（</a:t>
            </a:r>
            <a:r>
              <a:rPr lang="en-US" altLang="zh-CN" sz="1800" b="1" dirty="0"/>
              <a:t>Volvo</a:t>
            </a:r>
            <a:r>
              <a:rPr lang="zh-CN" altLang="zh-CN" sz="1800" b="1" dirty="0" smtClean="0"/>
              <a:t>）</a:t>
            </a:r>
            <a:r>
              <a:rPr lang="zh-CN" altLang="en-US" sz="1800" dirty="0" smtClean="0"/>
              <a:t>、</a:t>
            </a:r>
            <a:r>
              <a:rPr lang="zh-CN" altLang="zh-CN" sz="1800" b="1" dirty="0" smtClean="0"/>
              <a:t>帕卡</a:t>
            </a:r>
            <a:r>
              <a:rPr lang="zh-CN" altLang="zh-CN" sz="1800" b="1" dirty="0"/>
              <a:t>（</a:t>
            </a:r>
            <a:r>
              <a:rPr lang="en-US" altLang="zh-CN" sz="1800" b="1" dirty="0"/>
              <a:t>PACCAR</a:t>
            </a:r>
            <a:r>
              <a:rPr lang="zh-CN" altLang="zh-CN" sz="1800" b="1" dirty="0" smtClean="0"/>
              <a:t>）</a:t>
            </a:r>
            <a:r>
              <a:rPr lang="zh-CN" altLang="en-US" sz="1800" dirty="0" smtClean="0"/>
              <a:t>、</a:t>
            </a:r>
            <a:r>
              <a:rPr lang="zh-CN" altLang="zh-CN" sz="1800" b="1" dirty="0" smtClean="0"/>
              <a:t>曼</a:t>
            </a:r>
            <a:r>
              <a:rPr lang="zh-CN" altLang="zh-CN" sz="1800" b="1" dirty="0"/>
              <a:t>（</a:t>
            </a:r>
            <a:r>
              <a:rPr lang="en-US" altLang="zh-CN" sz="1800" b="1" dirty="0" smtClean="0"/>
              <a:t>MAN</a:t>
            </a:r>
            <a:r>
              <a:rPr lang="zh-CN" altLang="en-US" sz="1800" b="1" dirty="0" smtClean="0"/>
              <a:t>）</a:t>
            </a:r>
            <a:r>
              <a:rPr lang="zh-CN" altLang="en-US" sz="1800" dirty="0" smtClean="0"/>
              <a:t>、</a:t>
            </a:r>
            <a:r>
              <a:rPr lang="zh-CN" altLang="zh-CN" sz="1800" b="1" dirty="0" smtClean="0"/>
              <a:t>斯</a:t>
            </a:r>
            <a:r>
              <a:rPr lang="zh-CN" altLang="zh-CN" sz="1800" b="1" dirty="0"/>
              <a:t>堪尼亚（</a:t>
            </a:r>
            <a:r>
              <a:rPr lang="en-US" altLang="zh-CN" sz="1800" b="1" dirty="0" err="1"/>
              <a:t>Scania</a:t>
            </a:r>
            <a:r>
              <a:rPr lang="zh-CN" altLang="zh-CN" sz="1800" b="1" dirty="0" smtClean="0"/>
              <a:t>）</a:t>
            </a:r>
            <a:r>
              <a:rPr lang="zh-CN" altLang="en-US" sz="1800" dirty="0" smtClean="0"/>
              <a:t>、</a:t>
            </a:r>
            <a:r>
              <a:rPr lang="zh-CN" altLang="zh-CN" sz="1800" b="1" dirty="0" smtClean="0"/>
              <a:t>依维柯</a:t>
            </a:r>
            <a:r>
              <a:rPr lang="zh-CN" altLang="zh-CN" sz="1800" b="1" dirty="0"/>
              <a:t>（</a:t>
            </a:r>
            <a:r>
              <a:rPr lang="en-US" altLang="zh-CN" sz="1800" b="1" dirty="0" err="1"/>
              <a:t>Iveco</a:t>
            </a:r>
            <a:r>
              <a:rPr lang="zh-CN" altLang="zh-CN" sz="1800" b="1" dirty="0" smtClean="0"/>
              <a:t>）</a:t>
            </a:r>
            <a:r>
              <a:rPr lang="zh-CN" altLang="zh-CN" sz="1800" dirty="0" smtClean="0"/>
              <a:t>和</a:t>
            </a:r>
            <a:r>
              <a:rPr lang="zh-CN" altLang="zh-CN" sz="1800" b="1" dirty="0"/>
              <a:t>纳威司达（</a:t>
            </a:r>
            <a:r>
              <a:rPr lang="en-US" altLang="zh-CN" sz="1800" b="1" dirty="0"/>
              <a:t>Navistar</a:t>
            </a:r>
            <a:r>
              <a:rPr lang="zh-CN" altLang="zh-CN" sz="1800" b="1" dirty="0" smtClean="0"/>
              <a:t>）</a:t>
            </a:r>
            <a:r>
              <a:rPr lang="zh-CN" altLang="en-US" sz="1800" dirty="0" smtClean="0"/>
              <a:t>。</a:t>
            </a:r>
            <a:r>
              <a:rPr lang="zh-CN" altLang="zh-CN" sz="1800" dirty="0" smtClean="0"/>
              <a:t>这些</a:t>
            </a:r>
            <a:r>
              <a:rPr lang="zh-CN" altLang="zh-CN" sz="1800" dirty="0"/>
              <a:t>公司在全球商业车技术中具有领先地位</a:t>
            </a:r>
            <a:r>
              <a:rPr lang="zh-CN" altLang="zh-CN" sz="1800" dirty="0" smtClean="0"/>
              <a:t>，</a:t>
            </a:r>
            <a:r>
              <a:rPr lang="zh-CN" altLang="en-US" sz="1800" dirty="0" smtClean="0"/>
              <a:t>而且欧美</a:t>
            </a:r>
            <a:r>
              <a:rPr lang="zh-CN" altLang="zh-CN" sz="1800" dirty="0" smtClean="0"/>
              <a:t>环保排放标准也是世界上最</a:t>
            </a:r>
            <a:r>
              <a:rPr lang="zh-CN" altLang="en-US" sz="1800" dirty="0" smtClean="0"/>
              <a:t>为</a:t>
            </a:r>
            <a:r>
              <a:rPr lang="zh-CN" altLang="zh-CN" sz="1800" dirty="0" smtClean="0"/>
              <a:t>严格的，这些</a:t>
            </a:r>
            <a:r>
              <a:rPr lang="zh-CN" altLang="en-US" sz="1800" dirty="0" smtClean="0"/>
              <a:t>技术和环保壁垒</a:t>
            </a:r>
            <a:r>
              <a:rPr lang="zh-CN" altLang="zh-CN" sz="1800" dirty="0" smtClean="0"/>
              <a:t>将</a:t>
            </a:r>
            <a:r>
              <a:rPr lang="zh-CN" altLang="zh-CN" sz="1800" dirty="0"/>
              <a:t>以中国为首的发展中国家挡在外围，使之无法进入</a:t>
            </a:r>
            <a:r>
              <a:rPr lang="zh-CN" altLang="zh-CN" sz="1800" dirty="0" smtClean="0"/>
              <a:t>。</a:t>
            </a:r>
            <a:endParaRPr lang="zh-CN" altLang="zh-CN" sz="1800" b="1" dirty="0"/>
          </a:p>
        </p:txBody>
      </p:sp>
      <p:sp>
        <p:nvSpPr>
          <p:cNvPr id="10" name="内容占位符 2"/>
          <p:cNvSpPr txBox="1"/>
          <p:nvPr/>
        </p:nvSpPr>
        <p:spPr>
          <a:xfrm>
            <a:off x="179512" y="4437112"/>
            <a:ext cx="8756816" cy="2016224"/>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ts val="3000"/>
              </a:lnSpc>
            </a:pPr>
            <a:r>
              <a:rPr lang="zh-CN" altLang="en-US" sz="1800" dirty="0" smtClean="0"/>
              <a:t>中</a:t>
            </a:r>
            <a:r>
              <a:rPr lang="zh-CN" altLang="zh-CN" sz="1800" dirty="0" smtClean="0"/>
              <a:t>国商用车企业在发动机</a:t>
            </a:r>
            <a:r>
              <a:rPr lang="zh-CN" altLang="en-US" sz="1800" dirty="0" smtClean="0"/>
              <a:t>制造和</a:t>
            </a:r>
            <a:r>
              <a:rPr lang="zh-CN" altLang="zh-CN" sz="1800" dirty="0" smtClean="0"/>
              <a:t>底盘技术方面与欧美国家具有长达</a:t>
            </a:r>
            <a:r>
              <a:rPr lang="en-US" altLang="zh-CN" sz="1800" b="1" dirty="0" smtClean="0">
                <a:solidFill>
                  <a:srgbClr val="FF0000"/>
                </a:solidFill>
              </a:rPr>
              <a:t>20</a:t>
            </a:r>
            <a:r>
              <a:rPr lang="zh-CN" altLang="zh-CN" sz="1800" b="1" dirty="0" smtClean="0">
                <a:solidFill>
                  <a:srgbClr val="FF0000"/>
                </a:solidFill>
              </a:rPr>
              <a:t>年</a:t>
            </a:r>
            <a:r>
              <a:rPr lang="zh-CN" altLang="zh-CN" sz="1800" dirty="0" smtClean="0"/>
              <a:t>的差距，在排放技术方面</a:t>
            </a:r>
            <a:r>
              <a:rPr lang="zh-CN" altLang="en-US" sz="1800" dirty="0" smtClean="0"/>
              <a:t>也</a:t>
            </a:r>
            <a:r>
              <a:rPr lang="zh-CN" altLang="zh-CN" sz="1800" dirty="0" smtClean="0"/>
              <a:t>存在</a:t>
            </a:r>
            <a:r>
              <a:rPr lang="en-US" altLang="zh-CN" sz="1800" b="1" dirty="0" smtClean="0">
                <a:solidFill>
                  <a:srgbClr val="FF0000"/>
                </a:solidFill>
              </a:rPr>
              <a:t>10</a:t>
            </a:r>
            <a:r>
              <a:rPr lang="zh-CN" altLang="zh-CN" sz="1800" b="1" dirty="0" smtClean="0">
                <a:solidFill>
                  <a:srgbClr val="FF0000"/>
                </a:solidFill>
              </a:rPr>
              <a:t>年</a:t>
            </a:r>
            <a:r>
              <a:rPr lang="zh-CN" altLang="zh-CN" sz="1800" dirty="0" smtClean="0"/>
              <a:t>左右的差距</a:t>
            </a:r>
            <a:r>
              <a:rPr lang="zh-CN" altLang="en-US" sz="1800" dirty="0" smtClean="0"/>
              <a:t>。尤其一些</a:t>
            </a:r>
            <a:r>
              <a:rPr lang="zh-CN" altLang="zh-CN" sz="1800" dirty="0" smtClean="0"/>
              <a:t>关键技术</a:t>
            </a:r>
            <a:r>
              <a:rPr lang="zh-CN" altLang="en-US" sz="1800" dirty="0" smtClean="0"/>
              <a:t>，</a:t>
            </a:r>
            <a:r>
              <a:rPr lang="zh-CN" altLang="zh-CN" sz="1800" dirty="0"/>
              <a:t>比如自动变速</a:t>
            </a:r>
            <a:r>
              <a:rPr lang="zh-CN" altLang="zh-CN" sz="1800" dirty="0" smtClean="0"/>
              <a:t>箱</a:t>
            </a:r>
            <a:r>
              <a:rPr lang="zh-CN" altLang="en-US" sz="1800" dirty="0" smtClean="0"/>
              <a:t>、</a:t>
            </a:r>
            <a:r>
              <a:rPr lang="zh-CN" altLang="zh-CN" sz="1800" dirty="0" smtClean="0"/>
              <a:t>发动机</a:t>
            </a:r>
            <a:r>
              <a:rPr lang="zh-CN" altLang="zh-CN" sz="1800" dirty="0"/>
              <a:t>高压共轨电喷系统和尾气后处理装置，</a:t>
            </a:r>
            <a:r>
              <a:rPr lang="zh-CN" altLang="en-US" sz="1800" dirty="0" smtClean="0"/>
              <a:t>都牢牢掌握在全球七雄手中，</a:t>
            </a:r>
            <a:r>
              <a:rPr lang="zh-CN" altLang="zh-CN" sz="1800" dirty="0" smtClean="0"/>
              <a:t>想依靠自主创新在短时间之内超越</a:t>
            </a:r>
            <a:r>
              <a:rPr lang="zh-CN" altLang="en-US" sz="1800" dirty="0" smtClean="0"/>
              <a:t>它们</a:t>
            </a:r>
            <a:r>
              <a:rPr lang="zh-CN" altLang="zh-CN" sz="1800" dirty="0" smtClean="0"/>
              <a:t>是十分困难的</a:t>
            </a:r>
            <a:r>
              <a:rPr lang="zh-CN" altLang="en-US" sz="1800" dirty="0" smtClean="0"/>
              <a:t>。</a:t>
            </a:r>
            <a:r>
              <a:rPr lang="zh-CN" altLang="zh-CN" sz="1800" dirty="0"/>
              <a:t>只有通过全球性的海外并购，才能迅速掌握这些顶尖公司的核心技术</a:t>
            </a:r>
            <a:r>
              <a:rPr lang="zh-CN" altLang="en-US" sz="1800" dirty="0"/>
              <a:t>，才有希望让中国商用车企业走上超越之路</a:t>
            </a:r>
            <a:r>
              <a:rPr lang="zh-CN" altLang="zh-CN" sz="1800" dirty="0"/>
              <a:t>。</a:t>
            </a:r>
          </a:p>
          <a:p>
            <a:pPr>
              <a:lnSpc>
                <a:spcPts val="3000"/>
              </a:lnSpc>
            </a:pPr>
            <a:endParaRPr lang="zh-CN" altLang="zh-CN" sz="1800" b="1" dirty="0"/>
          </a:p>
        </p:txBody>
      </p:sp>
      <p:sp>
        <p:nvSpPr>
          <p:cNvPr id="4" name="灯片编号占位符 3"/>
          <p:cNvSpPr>
            <a:spLocks noGrp="1"/>
          </p:cNvSpPr>
          <p:nvPr>
            <p:ph type="sldNum" sz="quarter" idx="12"/>
          </p:nvPr>
        </p:nvSpPr>
        <p:spPr/>
        <p:txBody>
          <a:bodyPr/>
          <a:lstStyle/>
          <a:p>
            <a:fld id="{0C913308-F349-4B6D-A68A-DD1791B4A57B}" type="slidenum">
              <a:rPr lang="zh-CN" altLang="en-US" smtClean="0"/>
              <a:t>31</a:t>
            </a:fld>
            <a:endParaRPr lang="zh-CN" altLang="en-US"/>
          </a:p>
        </p:txBody>
      </p:sp>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68144" y="1979712"/>
            <a:ext cx="3068184" cy="232251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1" name="内容占位符 2"/>
          <p:cNvSpPr>
            <a:spLocks noGrp="1"/>
          </p:cNvSpPr>
          <p:nvPr>
            <p:ph idx="1"/>
          </p:nvPr>
        </p:nvSpPr>
        <p:spPr>
          <a:xfrm>
            <a:off x="323528" y="620688"/>
            <a:ext cx="8424936" cy="2304256"/>
          </a:xfrm>
          <a:noFill/>
          <a:ln w="28575">
            <a:noFill/>
            <a:prstDash val="dash"/>
          </a:ln>
        </p:spPr>
        <p:txBody>
          <a:bodyPr>
            <a:noAutofit/>
          </a:bodyPr>
          <a:lstStyle/>
          <a:p>
            <a:pPr>
              <a:lnSpc>
                <a:spcPts val="2800"/>
              </a:lnSpc>
            </a:pPr>
            <a:r>
              <a:rPr lang="zh-CN" altLang="en-US" sz="1800" dirty="0" smtClean="0"/>
              <a:t>“引资购商”就是借助产业并购整合基金等资本容器，直接到海外将这些数一数二的全球商用车巨头并购过来，而后通过对制造部分和零部件部分的梯次转移或复制，做到用最短的时间逐步降低成本、掌控市场，最终获得对整个行业的定价权和控制权。近几年来，伴随欧美经济的不景气，业绩下滑的</a:t>
            </a:r>
            <a:r>
              <a:rPr lang="zh-CN" altLang="zh-CN" sz="1800" dirty="0" smtClean="0"/>
              <a:t>全球</a:t>
            </a:r>
            <a:r>
              <a:rPr lang="zh-CN" altLang="zh-CN" sz="1800" dirty="0"/>
              <a:t>商用</a:t>
            </a:r>
            <a:r>
              <a:rPr lang="zh-CN" altLang="zh-CN" sz="1800" dirty="0" smtClean="0"/>
              <a:t>车七雄</a:t>
            </a:r>
            <a:r>
              <a:rPr lang="zh-CN" altLang="en-US" sz="1800" dirty="0" smtClean="0"/>
              <a:t>其实早已</a:t>
            </a:r>
            <a:r>
              <a:rPr lang="zh-CN" altLang="zh-CN" sz="1800" dirty="0" smtClean="0"/>
              <a:t>变成</a:t>
            </a:r>
            <a:r>
              <a:rPr lang="zh-CN" altLang="zh-CN" sz="1800" dirty="0"/>
              <a:t>了投资者眼中的</a:t>
            </a:r>
            <a:r>
              <a:rPr lang="zh-CN" altLang="zh-CN" sz="1800" dirty="0" smtClean="0"/>
              <a:t>“金融鸡肋”</a:t>
            </a:r>
            <a:r>
              <a:rPr lang="zh-CN" altLang="en-US" sz="1800" dirty="0" smtClean="0"/>
              <a:t>，可以说在全球商用车行业实施“引资购商”也是正值时机</a:t>
            </a:r>
            <a:r>
              <a:rPr lang="zh-CN" altLang="zh-CN" sz="1800" dirty="0" smtClean="0"/>
              <a:t>。</a:t>
            </a:r>
            <a:endParaRPr lang="zh-CN" altLang="zh-CN" sz="1800" b="1" dirty="0"/>
          </a:p>
        </p:txBody>
      </p:sp>
      <p:sp>
        <p:nvSpPr>
          <p:cNvPr id="10" name="内容占位符 2"/>
          <p:cNvSpPr txBox="1"/>
          <p:nvPr/>
        </p:nvSpPr>
        <p:spPr>
          <a:xfrm>
            <a:off x="323528" y="2996952"/>
            <a:ext cx="4392488" cy="3312368"/>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ts val="2800"/>
              </a:lnSpc>
            </a:pPr>
            <a:r>
              <a:rPr lang="zh-CN" altLang="en-US" sz="1800" dirty="0" smtClean="0">
                <a:latin typeface="+mn-ea"/>
              </a:rPr>
              <a:t>全球商用车行业并购整合的战略战术，具体分为了上</a:t>
            </a:r>
            <a:r>
              <a:rPr lang="zh-CN" altLang="en-US" sz="1800" dirty="0">
                <a:latin typeface="+mn-ea"/>
              </a:rPr>
              <a:t>、中、</a:t>
            </a:r>
            <a:r>
              <a:rPr lang="zh-CN" altLang="en-US" sz="1800" dirty="0" smtClean="0">
                <a:latin typeface="+mn-ea"/>
              </a:rPr>
              <a:t>下三策，共</a:t>
            </a:r>
            <a:r>
              <a:rPr lang="en-US" altLang="zh-CN" sz="1800" dirty="0" smtClean="0">
                <a:latin typeface="+mn-ea"/>
              </a:rPr>
              <a:t>10</a:t>
            </a:r>
            <a:r>
              <a:rPr lang="zh-CN" altLang="en-US" sz="1800" dirty="0" smtClean="0">
                <a:latin typeface="+mn-ea"/>
              </a:rPr>
              <a:t>个方案。经过测算，在有把握完成这一大手笔并购整合的情况下，需要投入的总金额约达到</a:t>
            </a:r>
            <a:r>
              <a:rPr lang="en-US" altLang="zh-CN" sz="1800" dirty="0" smtClean="0">
                <a:latin typeface="+mn-ea"/>
              </a:rPr>
              <a:t>1000</a:t>
            </a:r>
            <a:r>
              <a:rPr lang="zh-CN" altLang="en-US" sz="1800" dirty="0" smtClean="0">
                <a:latin typeface="+mn-ea"/>
              </a:rPr>
              <a:t>亿美元，但由此带来的效果也是极其可观的，</a:t>
            </a:r>
            <a:r>
              <a:rPr lang="zh-CN" altLang="zh-CN" sz="1800" dirty="0" smtClean="0"/>
              <a:t>可以</a:t>
            </a:r>
            <a:r>
              <a:rPr lang="zh-CN" altLang="zh-CN" sz="1800" dirty="0"/>
              <a:t>至少拉动我国</a:t>
            </a:r>
            <a:r>
              <a:rPr lang="en-US" altLang="zh-CN" sz="1800" dirty="0"/>
              <a:t>GDP</a:t>
            </a:r>
            <a:r>
              <a:rPr lang="zh-CN" altLang="zh-CN" sz="1800" dirty="0"/>
              <a:t>一个百分点以上的增长，这对“十三五”保</a:t>
            </a:r>
            <a:r>
              <a:rPr lang="en-US" altLang="zh-CN" sz="1800" dirty="0"/>
              <a:t>6.5%</a:t>
            </a:r>
            <a:r>
              <a:rPr lang="zh-CN" altLang="zh-CN" sz="1800" dirty="0"/>
              <a:t>的</a:t>
            </a:r>
            <a:r>
              <a:rPr lang="en-US" altLang="zh-CN" sz="1800" dirty="0"/>
              <a:t>GDP</a:t>
            </a:r>
            <a:r>
              <a:rPr lang="zh-CN" altLang="zh-CN" sz="1800" dirty="0" smtClean="0"/>
              <a:t>增长</a:t>
            </a:r>
            <a:r>
              <a:rPr lang="zh-CN" altLang="en-US" sz="1800" dirty="0" smtClean="0"/>
              <a:t>将</a:t>
            </a:r>
            <a:r>
              <a:rPr lang="zh-CN" altLang="zh-CN" sz="1800" dirty="0" smtClean="0"/>
              <a:t>是</a:t>
            </a:r>
            <a:r>
              <a:rPr lang="zh-CN" altLang="zh-CN" sz="1800" dirty="0"/>
              <a:t>十分重要的</a:t>
            </a:r>
            <a:r>
              <a:rPr lang="zh-CN" altLang="zh-CN" sz="1800" dirty="0" smtClean="0"/>
              <a:t>。</a:t>
            </a:r>
            <a:endParaRPr lang="en-US" altLang="zh-CN" sz="1800" dirty="0">
              <a:latin typeface="+mn-ea"/>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t>32</a:t>
            </a:fld>
            <a:endParaRPr lang="zh-CN" altLang="en-US"/>
          </a:p>
        </p:txBody>
      </p:sp>
      <p:pic>
        <p:nvPicPr>
          <p:cNvPr id="12" name="图片 11"/>
          <p:cNvPicPr>
            <a:picLocks noChangeAspect="1"/>
          </p:cNvPicPr>
          <p:nvPr/>
        </p:nvPicPr>
        <p:blipFill>
          <a:blip r:embed="rId3" cstate="screen"/>
          <a:stretch>
            <a:fillRect/>
          </a:stretch>
        </p:blipFill>
        <p:spPr>
          <a:xfrm>
            <a:off x="4860032" y="3140968"/>
            <a:ext cx="3816424" cy="30243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 name="矩形 20"/>
          <p:cNvSpPr>
            <a:spLocks noChangeArrowheads="1"/>
          </p:cNvSpPr>
          <p:nvPr/>
        </p:nvSpPr>
        <p:spPr bwMode="auto">
          <a:xfrm>
            <a:off x="321223" y="404664"/>
            <a:ext cx="25945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1" hangingPunct="1">
              <a:buFont typeface="Arial" panose="020B0604020202020204" pitchFamily="34" charset="0"/>
              <a:buChar char="•"/>
            </a:pPr>
            <a:r>
              <a:rPr lang="zh-CN" altLang="en-US" sz="2400" b="1" dirty="0" smtClean="0">
                <a:latin typeface="+mn-ea"/>
                <a:sym typeface="微软雅黑" panose="020B0503020204020204" pitchFamily="34" charset="-122"/>
              </a:rPr>
              <a:t>操作步骤</a:t>
            </a:r>
            <a:endParaRPr lang="zh-CN" altLang="en-US" sz="2400" b="1" dirty="0">
              <a:latin typeface="+mn-ea"/>
              <a:sym typeface="微软雅黑" panose="020B0503020204020204" pitchFamily="34" charset="-122"/>
            </a:endParaRPr>
          </a:p>
        </p:txBody>
      </p:sp>
      <p:sp>
        <p:nvSpPr>
          <p:cNvPr id="12" name="矩形 14"/>
          <p:cNvSpPr>
            <a:spLocks noChangeArrowheads="1"/>
          </p:cNvSpPr>
          <p:nvPr/>
        </p:nvSpPr>
        <p:spPr bwMode="auto">
          <a:xfrm>
            <a:off x="361928" y="3386609"/>
            <a:ext cx="1109526" cy="717010"/>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 name="矩形 15"/>
          <p:cNvSpPr>
            <a:spLocks noChangeArrowheads="1"/>
          </p:cNvSpPr>
          <p:nvPr/>
        </p:nvSpPr>
        <p:spPr bwMode="auto">
          <a:xfrm>
            <a:off x="374789" y="2238797"/>
            <a:ext cx="1096665" cy="690564"/>
          </a:xfrm>
          <a:prstGeom prst="rect">
            <a:avLst/>
          </a:prstGeom>
          <a:solidFill>
            <a:srgbClr val="9966FF"/>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4" name="矩形 16"/>
          <p:cNvSpPr>
            <a:spLocks noChangeArrowheads="1"/>
          </p:cNvSpPr>
          <p:nvPr/>
        </p:nvSpPr>
        <p:spPr bwMode="auto">
          <a:xfrm>
            <a:off x="358881" y="4694605"/>
            <a:ext cx="1088666" cy="690563"/>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5" name="椭圆 17"/>
          <p:cNvSpPr>
            <a:spLocks noChangeArrowheads="1"/>
          </p:cNvSpPr>
          <p:nvPr/>
        </p:nvSpPr>
        <p:spPr bwMode="auto">
          <a:xfrm>
            <a:off x="557933" y="2238797"/>
            <a:ext cx="690563" cy="690563"/>
          </a:xfrm>
          <a:prstGeom prst="ellipse">
            <a:avLst/>
          </a:prstGeom>
          <a:solidFill>
            <a:srgbClr val="FFFFFF">
              <a:alpha val="32156"/>
            </a:srgbClr>
          </a:solidFill>
          <a:ln w="12700">
            <a:solidFill>
              <a:schemeClr val="bg1"/>
            </a:solidFill>
            <a:bevel/>
          </a:ln>
        </p:spPr>
        <p:txBody>
          <a:bodyPr anchor="ctr"/>
          <a:lstStyle/>
          <a:p>
            <a:pPr algn="ctr" eaLnBrk="1" hangingPunct="1">
              <a:buFont typeface="Arial" panose="020B0604020202020204" pitchFamily="34" charset="0"/>
              <a:buNone/>
            </a:pPr>
            <a:r>
              <a:rPr lang="en-US" altLang="zh-CN" sz="2000" dirty="0" smtClean="0">
                <a:solidFill>
                  <a:schemeClr val="bg1"/>
                </a:solidFill>
                <a:latin typeface="方正兰亭粗黑_GBK" charset="-122"/>
                <a:ea typeface="方正兰亭粗黑_GBK" charset="-122"/>
                <a:sym typeface="方正兰亭粗黑_GBK" charset="-122"/>
              </a:rPr>
              <a:t>02</a:t>
            </a:r>
            <a:endParaRPr lang="en-US" altLang="zh-CN" sz="2000" dirty="0">
              <a:solidFill>
                <a:schemeClr val="bg1"/>
              </a:solidFill>
              <a:latin typeface="方正兰亭粗黑_GBK" charset="-122"/>
              <a:ea typeface="方正兰亭粗黑_GBK" charset="-122"/>
              <a:sym typeface="方正兰亭粗黑_GBK" charset="-122"/>
            </a:endParaRPr>
          </a:p>
        </p:txBody>
      </p:sp>
      <p:sp>
        <p:nvSpPr>
          <p:cNvPr id="16" name="椭圆 18"/>
          <p:cNvSpPr>
            <a:spLocks noChangeArrowheads="1"/>
          </p:cNvSpPr>
          <p:nvPr/>
        </p:nvSpPr>
        <p:spPr bwMode="auto">
          <a:xfrm>
            <a:off x="571410" y="3399409"/>
            <a:ext cx="690562" cy="690562"/>
          </a:xfrm>
          <a:prstGeom prst="ellipse">
            <a:avLst/>
          </a:prstGeom>
          <a:solidFill>
            <a:srgbClr val="FFFFFF">
              <a:alpha val="32156"/>
            </a:srgbClr>
          </a:solidFill>
          <a:ln w="12700">
            <a:solidFill>
              <a:schemeClr val="bg1"/>
            </a:solidFill>
            <a:bevel/>
          </a:ln>
        </p:spPr>
        <p:txBody>
          <a:bodyPr anchor="ctr"/>
          <a:lstStyle/>
          <a:p>
            <a:pPr algn="ctr" eaLnBrk="1" hangingPunct="1">
              <a:buFont typeface="Arial" panose="020B0604020202020204" pitchFamily="34" charset="0"/>
              <a:buNone/>
            </a:pPr>
            <a:r>
              <a:rPr lang="en-US" altLang="zh-CN" sz="2000" dirty="0" smtClean="0">
                <a:solidFill>
                  <a:schemeClr val="bg1"/>
                </a:solidFill>
                <a:latin typeface="方正兰亭粗黑_GBK" charset="-122"/>
                <a:ea typeface="方正兰亭粗黑_GBK" charset="-122"/>
                <a:sym typeface="方正兰亭粗黑_GBK" charset="-122"/>
              </a:rPr>
              <a:t>03</a:t>
            </a:r>
            <a:endParaRPr lang="en-US" altLang="zh-CN" sz="2000" dirty="0">
              <a:solidFill>
                <a:schemeClr val="bg1"/>
              </a:solidFill>
              <a:latin typeface="方正兰亭粗黑_GBK" charset="-122"/>
              <a:ea typeface="方正兰亭粗黑_GBK" charset="-122"/>
              <a:sym typeface="方正兰亭粗黑_GBK" charset="-122"/>
            </a:endParaRPr>
          </a:p>
        </p:txBody>
      </p:sp>
      <p:sp>
        <p:nvSpPr>
          <p:cNvPr id="22" name="Text Box 40"/>
          <p:cNvSpPr>
            <a:spLocks noChangeArrowheads="1"/>
          </p:cNvSpPr>
          <p:nvPr/>
        </p:nvSpPr>
        <p:spPr bwMode="auto">
          <a:xfrm>
            <a:off x="1619672" y="1261327"/>
            <a:ext cx="7272808" cy="71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b="1" dirty="0" smtClean="0">
                <a:latin typeface="+mn-ea"/>
                <a:sym typeface="微软雅黑" panose="020B0503020204020204" pitchFamily="34" charset="-122"/>
              </a:rPr>
              <a:t>组建“</a:t>
            </a:r>
            <a:r>
              <a:rPr lang="zh-CN" altLang="en-US" b="1" dirty="0">
                <a:latin typeface="+mn-ea"/>
                <a:sym typeface="微软雅黑" panose="020B0503020204020204" pitchFamily="34" charset="-122"/>
              </a:rPr>
              <a:t>中国制造</a:t>
            </a:r>
            <a:r>
              <a:rPr lang="en-US" altLang="zh-CN" b="1" dirty="0">
                <a:latin typeface="+mn-ea"/>
                <a:sym typeface="微软雅黑" panose="020B0503020204020204" pitchFamily="34" charset="-122"/>
              </a:rPr>
              <a:t>2025</a:t>
            </a:r>
            <a:r>
              <a:rPr lang="zh-CN" altLang="en-US" b="1" dirty="0">
                <a:latin typeface="+mn-ea"/>
                <a:sym typeface="微软雅黑" panose="020B0503020204020204" pitchFamily="34" charset="-122"/>
              </a:rPr>
              <a:t>产业并购整合基金</a:t>
            </a:r>
            <a:r>
              <a:rPr lang="zh-CN" altLang="en-US" b="1" dirty="0" smtClean="0">
                <a:latin typeface="+mn-ea"/>
                <a:sym typeface="微软雅黑" panose="020B0503020204020204" pitchFamily="34" charset="-122"/>
              </a:rPr>
              <a:t>”</a:t>
            </a:r>
            <a:r>
              <a:rPr lang="zh-CN" altLang="en-US" dirty="0" smtClean="0">
                <a:latin typeface="+mn-ea"/>
                <a:sym typeface="微软雅黑" panose="020B0503020204020204" pitchFamily="34" charset="-122"/>
              </a:rPr>
              <a:t>，收购全球商用车七雄中的</a:t>
            </a:r>
            <a:r>
              <a:rPr lang="en-US" altLang="zh-CN" dirty="0" smtClean="0">
                <a:latin typeface="+mn-ea"/>
                <a:sym typeface="微软雅黑" panose="020B0503020204020204" pitchFamily="34" charset="-122"/>
              </a:rPr>
              <a:t>1-3</a:t>
            </a:r>
            <a:r>
              <a:rPr lang="zh-CN" altLang="en-US" dirty="0" smtClean="0">
                <a:latin typeface="+mn-ea"/>
                <a:sym typeface="微软雅黑" panose="020B0503020204020204" pitchFamily="34" charset="-122"/>
              </a:rPr>
              <a:t>家企业。</a:t>
            </a:r>
            <a:endParaRPr lang="zh-CN" altLang="en-US" dirty="0">
              <a:latin typeface="+mn-ea"/>
              <a:sym typeface="微软雅黑" panose="020B0503020204020204" pitchFamily="34" charset="-122"/>
            </a:endParaRPr>
          </a:p>
        </p:txBody>
      </p:sp>
      <p:sp>
        <p:nvSpPr>
          <p:cNvPr id="30" name="Text Box 40"/>
          <p:cNvSpPr>
            <a:spLocks noChangeArrowheads="1"/>
          </p:cNvSpPr>
          <p:nvPr/>
        </p:nvSpPr>
        <p:spPr bwMode="auto">
          <a:xfrm>
            <a:off x="1547664" y="2197431"/>
            <a:ext cx="7344816" cy="71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b="1" dirty="0" smtClean="0">
                <a:latin typeface="+mn-ea"/>
                <a:sym typeface="微软雅黑" panose="020B0503020204020204" pitchFamily="34" charset="-122"/>
              </a:rPr>
              <a:t>将被</a:t>
            </a:r>
            <a:r>
              <a:rPr lang="zh-CN" altLang="en-US" b="1" dirty="0">
                <a:latin typeface="+mn-ea"/>
                <a:sym typeface="微软雅黑" panose="020B0503020204020204" pitchFamily="34" charset="-122"/>
              </a:rPr>
              <a:t>收购企业的</a:t>
            </a:r>
            <a:r>
              <a:rPr lang="zh-CN" altLang="en-US" b="1" dirty="0" smtClean="0">
                <a:latin typeface="+mn-ea"/>
                <a:sym typeface="微软雅黑" panose="020B0503020204020204" pitchFamily="34" charset="-122"/>
              </a:rPr>
              <a:t>零配件制造及</a:t>
            </a:r>
            <a:r>
              <a:rPr lang="zh-CN" altLang="en-US" b="1" dirty="0">
                <a:latin typeface="+mn-ea"/>
                <a:sym typeface="微软雅黑" panose="020B0503020204020204" pitchFamily="34" charset="-122"/>
              </a:rPr>
              <a:t>初级研发</a:t>
            </a:r>
            <a:r>
              <a:rPr lang="zh-CN" altLang="en-US" b="1" dirty="0" smtClean="0">
                <a:latin typeface="+mn-ea"/>
                <a:sym typeface="微软雅黑" panose="020B0503020204020204" pitchFamily="34" charset="-122"/>
              </a:rPr>
              <a:t>优先转移或复制</a:t>
            </a:r>
            <a:r>
              <a:rPr lang="zh-CN" altLang="en-US" b="1" dirty="0">
                <a:latin typeface="+mn-ea"/>
                <a:sym typeface="微软雅黑" panose="020B0503020204020204" pitchFamily="34" charset="-122"/>
              </a:rPr>
              <a:t>至中国</a:t>
            </a:r>
            <a:r>
              <a:rPr lang="zh-CN" altLang="en-US" dirty="0" smtClean="0">
                <a:latin typeface="+mn-ea"/>
                <a:sym typeface="微软雅黑" panose="020B0503020204020204" pitchFamily="34" charset="-122"/>
              </a:rPr>
              <a:t>，逐步</a:t>
            </a:r>
            <a:r>
              <a:rPr lang="zh-CN" altLang="en-US" dirty="0">
                <a:latin typeface="+mn-ea"/>
                <a:sym typeface="微软雅黑" panose="020B0503020204020204" pitchFamily="34" charset="-122"/>
              </a:rPr>
              <a:t>替换被收购企业的零配件生产和初级研发，以降低成本，</a:t>
            </a:r>
            <a:r>
              <a:rPr lang="zh-CN" altLang="en-US" dirty="0" smtClean="0">
                <a:latin typeface="+mn-ea"/>
                <a:sym typeface="微软雅黑" panose="020B0503020204020204" pitchFamily="34" charset="-122"/>
              </a:rPr>
              <a:t>增强国际竞争力</a:t>
            </a:r>
            <a:r>
              <a:rPr lang="zh-CN" altLang="en-US" dirty="0">
                <a:latin typeface="+mn-ea"/>
                <a:sym typeface="微软雅黑" panose="020B0503020204020204" pitchFamily="34" charset="-122"/>
              </a:rPr>
              <a:t>。</a:t>
            </a:r>
          </a:p>
        </p:txBody>
      </p:sp>
      <p:sp>
        <p:nvSpPr>
          <p:cNvPr id="32" name="Text Box 40"/>
          <p:cNvSpPr>
            <a:spLocks noChangeArrowheads="1"/>
          </p:cNvSpPr>
          <p:nvPr/>
        </p:nvSpPr>
        <p:spPr bwMode="auto">
          <a:xfrm>
            <a:off x="1588369" y="3116809"/>
            <a:ext cx="7272808"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b="1" dirty="0" smtClean="0">
                <a:latin typeface="+mn-ea"/>
              </a:rPr>
              <a:t>将</a:t>
            </a:r>
            <a:r>
              <a:rPr lang="zh-CN" altLang="zh-CN" b="1" dirty="0" smtClean="0">
                <a:latin typeface="+mn-ea"/>
              </a:rPr>
              <a:t>被</a:t>
            </a:r>
            <a:r>
              <a:rPr lang="zh-CN" altLang="zh-CN" b="1" dirty="0">
                <a:latin typeface="+mn-ea"/>
              </a:rPr>
              <a:t>收购企业</a:t>
            </a:r>
            <a:r>
              <a:rPr lang="zh-CN" altLang="zh-CN" b="1" dirty="0" smtClean="0">
                <a:latin typeface="+mn-ea"/>
              </a:rPr>
              <a:t>的</a:t>
            </a:r>
            <a:r>
              <a:rPr lang="zh-CN" altLang="en-US" b="1" dirty="0" smtClean="0">
                <a:latin typeface="+mn-ea"/>
              </a:rPr>
              <a:t>高端</a:t>
            </a:r>
            <a:r>
              <a:rPr lang="zh-CN" altLang="zh-CN" b="1" dirty="0" smtClean="0">
                <a:latin typeface="+mn-ea"/>
              </a:rPr>
              <a:t>制造</a:t>
            </a:r>
            <a:r>
              <a:rPr lang="zh-CN" altLang="en-US" b="1" dirty="0" smtClean="0">
                <a:latin typeface="+mn-ea"/>
              </a:rPr>
              <a:t>环节</a:t>
            </a:r>
            <a:r>
              <a:rPr lang="zh-CN" altLang="zh-CN" b="1" dirty="0" smtClean="0">
                <a:latin typeface="+mn-ea"/>
              </a:rPr>
              <a:t>复制</a:t>
            </a:r>
            <a:r>
              <a:rPr lang="zh-CN" altLang="zh-CN" b="1" dirty="0">
                <a:latin typeface="+mn-ea"/>
              </a:rPr>
              <a:t>到中国</a:t>
            </a:r>
            <a:r>
              <a:rPr lang="zh-CN" altLang="zh-CN" dirty="0">
                <a:latin typeface="+mn-ea"/>
              </a:rPr>
              <a:t>，国外仍然保留甚至扩大总装生产能力和规模</a:t>
            </a:r>
            <a:r>
              <a:rPr lang="zh-CN" altLang="zh-CN" dirty="0" smtClean="0">
                <a:latin typeface="+mn-ea"/>
              </a:rPr>
              <a:t>，进一步</a:t>
            </a:r>
            <a:r>
              <a:rPr lang="zh-CN" altLang="zh-CN" dirty="0">
                <a:latin typeface="+mn-ea"/>
              </a:rPr>
              <a:t>扩大国际市场的销售能力和规模。</a:t>
            </a:r>
            <a:r>
              <a:rPr lang="zh-CN" altLang="zh-CN" b="1" dirty="0">
                <a:latin typeface="+mn-ea"/>
              </a:rPr>
              <a:t>中国制造基地全面覆盖配件制造、总装与研发</a:t>
            </a:r>
            <a:r>
              <a:rPr lang="zh-CN" altLang="zh-CN" dirty="0">
                <a:latin typeface="+mn-ea"/>
              </a:rPr>
              <a:t>。在中国市场</a:t>
            </a:r>
            <a:r>
              <a:rPr lang="zh-CN" altLang="zh-CN" dirty="0" smtClean="0">
                <a:latin typeface="+mn-ea"/>
              </a:rPr>
              <a:t>，以</a:t>
            </a:r>
            <a:r>
              <a:rPr lang="zh-CN" altLang="zh-CN" dirty="0">
                <a:latin typeface="+mn-ea"/>
              </a:rPr>
              <a:t>技术与性价比优势取得国内市场主导优势。</a:t>
            </a:r>
            <a:endParaRPr lang="zh-CN" altLang="en-US" dirty="0">
              <a:latin typeface="+mn-ea"/>
              <a:sym typeface="微软雅黑" panose="020B0503020204020204" pitchFamily="34" charset="-122"/>
            </a:endParaRPr>
          </a:p>
        </p:txBody>
      </p:sp>
      <p:sp>
        <p:nvSpPr>
          <p:cNvPr id="33" name="矩形 32"/>
          <p:cNvSpPr>
            <a:spLocks noChangeArrowheads="1"/>
          </p:cNvSpPr>
          <p:nvPr/>
        </p:nvSpPr>
        <p:spPr bwMode="auto">
          <a:xfrm>
            <a:off x="361928" y="1238222"/>
            <a:ext cx="1109526" cy="733425"/>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4" name="椭圆 19"/>
          <p:cNvSpPr>
            <a:spLocks noChangeArrowheads="1"/>
          </p:cNvSpPr>
          <p:nvPr/>
        </p:nvSpPr>
        <p:spPr bwMode="auto">
          <a:xfrm>
            <a:off x="587562" y="1238221"/>
            <a:ext cx="692150" cy="688975"/>
          </a:xfrm>
          <a:prstGeom prst="ellipse">
            <a:avLst/>
          </a:prstGeom>
          <a:solidFill>
            <a:srgbClr val="FFFFFF">
              <a:alpha val="32156"/>
            </a:srgbClr>
          </a:solidFill>
          <a:ln w="12700">
            <a:solidFill>
              <a:schemeClr val="bg1"/>
            </a:solidFill>
            <a:bevel/>
          </a:ln>
        </p:spPr>
        <p:txBody>
          <a:bodyPr anchor="ctr"/>
          <a:lstStyle/>
          <a:p>
            <a:pPr algn="ctr" eaLnBrk="1" hangingPunct="1">
              <a:buFont typeface="Arial" panose="020B0604020202020204" pitchFamily="34" charset="0"/>
              <a:buNone/>
            </a:pPr>
            <a:r>
              <a:rPr lang="en-US" altLang="zh-CN" sz="2000">
                <a:solidFill>
                  <a:schemeClr val="bg1"/>
                </a:solidFill>
                <a:latin typeface="方正兰亭粗黑_GBK" charset="-122"/>
                <a:ea typeface="方正兰亭粗黑_GBK" charset="-122"/>
                <a:sym typeface="方正兰亭粗黑_GBK" charset="-122"/>
              </a:rPr>
              <a:t>01</a:t>
            </a:r>
          </a:p>
        </p:txBody>
      </p:sp>
      <p:sp>
        <p:nvSpPr>
          <p:cNvPr id="35" name="椭圆 17"/>
          <p:cNvSpPr>
            <a:spLocks noChangeArrowheads="1"/>
          </p:cNvSpPr>
          <p:nvPr/>
        </p:nvSpPr>
        <p:spPr bwMode="auto">
          <a:xfrm>
            <a:off x="541007" y="4694606"/>
            <a:ext cx="690563" cy="690563"/>
          </a:xfrm>
          <a:prstGeom prst="ellipse">
            <a:avLst/>
          </a:prstGeom>
          <a:solidFill>
            <a:srgbClr val="FFFFFF">
              <a:alpha val="32156"/>
            </a:srgbClr>
          </a:solidFill>
          <a:ln w="12700">
            <a:solidFill>
              <a:schemeClr val="bg1"/>
            </a:solidFill>
            <a:bevel/>
          </a:ln>
        </p:spPr>
        <p:txBody>
          <a:bodyPr anchor="ctr"/>
          <a:lstStyle/>
          <a:p>
            <a:pPr algn="ctr" eaLnBrk="1" hangingPunct="1">
              <a:buFont typeface="Arial" panose="020B0604020202020204" pitchFamily="34" charset="0"/>
              <a:buNone/>
            </a:pPr>
            <a:r>
              <a:rPr lang="en-US" altLang="zh-CN" sz="2000" dirty="0" smtClean="0">
                <a:solidFill>
                  <a:schemeClr val="bg1"/>
                </a:solidFill>
                <a:latin typeface="方正兰亭粗黑_GBK" charset="-122"/>
                <a:ea typeface="方正兰亭粗黑_GBK" charset="-122"/>
                <a:sym typeface="方正兰亭粗黑_GBK" charset="-122"/>
              </a:rPr>
              <a:t>04</a:t>
            </a:r>
            <a:endParaRPr lang="en-US" altLang="zh-CN" sz="2000" dirty="0">
              <a:solidFill>
                <a:schemeClr val="bg1"/>
              </a:solidFill>
              <a:latin typeface="方正兰亭粗黑_GBK" charset="-122"/>
              <a:ea typeface="方正兰亭粗黑_GBK" charset="-122"/>
              <a:sym typeface="方正兰亭粗黑_GBK" charset="-122"/>
            </a:endParaRPr>
          </a:p>
        </p:txBody>
      </p:sp>
      <p:sp>
        <p:nvSpPr>
          <p:cNvPr id="36" name="Text Box 40"/>
          <p:cNvSpPr>
            <a:spLocks noChangeArrowheads="1"/>
          </p:cNvSpPr>
          <p:nvPr/>
        </p:nvSpPr>
        <p:spPr bwMode="auto">
          <a:xfrm>
            <a:off x="1588369" y="4645703"/>
            <a:ext cx="7272808"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zh-CN" b="1" dirty="0" smtClean="0"/>
              <a:t>用</a:t>
            </a:r>
            <a:r>
              <a:rPr lang="en-US" altLang="zh-CN" b="1" dirty="0"/>
              <a:t>3</a:t>
            </a:r>
            <a:r>
              <a:rPr lang="zh-CN" altLang="zh-CN" b="1" dirty="0"/>
              <a:t>年时间实现量产，利润增长</a:t>
            </a:r>
            <a:r>
              <a:rPr lang="en-US" altLang="zh-CN" b="1" dirty="0"/>
              <a:t>3-5</a:t>
            </a:r>
            <a:r>
              <a:rPr lang="zh-CN" altLang="zh-CN" b="1" dirty="0"/>
              <a:t>倍</a:t>
            </a:r>
            <a:r>
              <a:rPr lang="zh-CN" altLang="zh-CN" dirty="0"/>
              <a:t>。以新建企业为核心，在本地形成优势产业集群</a:t>
            </a:r>
            <a:r>
              <a:rPr lang="zh-CN" altLang="zh-CN" dirty="0" smtClean="0"/>
              <a:t>，实现产业长期</a:t>
            </a:r>
            <a:r>
              <a:rPr lang="zh-CN" altLang="zh-CN" dirty="0"/>
              <a:t>良性发展。</a:t>
            </a:r>
            <a:endParaRPr lang="zh-CN" altLang="en-US" dirty="0">
              <a:latin typeface="+mn-ea"/>
              <a:sym typeface="微软雅黑" panose="020B0503020204020204" pitchFamily="34" charset="-122"/>
            </a:endParaRPr>
          </a:p>
        </p:txBody>
      </p:sp>
      <p:sp>
        <p:nvSpPr>
          <p:cNvPr id="37" name="Text Box 40"/>
          <p:cNvSpPr>
            <a:spLocks noChangeArrowheads="1"/>
          </p:cNvSpPr>
          <p:nvPr/>
        </p:nvSpPr>
        <p:spPr bwMode="auto">
          <a:xfrm>
            <a:off x="1586029" y="5618857"/>
            <a:ext cx="7272808"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zh-CN" b="1" dirty="0" smtClean="0"/>
              <a:t>量</a:t>
            </a:r>
            <a:r>
              <a:rPr lang="zh-CN" altLang="zh-CN" b="1" dirty="0"/>
              <a:t>产后</a:t>
            </a:r>
            <a:r>
              <a:rPr lang="en-US" altLang="zh-CN" b="1" dirty="0"/>
              <a:t>3</a:t>
            </a:r>
            <a:r>
              <a:rPr lang="zh-CN" altLang="zh-CN" b="1" dirty="0"/>
              <a:t>年内重新</a:t>
            </a:r>
            <a:r>
              <a:rPr lang="zh-CN" altLang="zh-CN" b="1" dirty="0" smtClean="0"/>
              <a:t>上市</a:t>
            </a:r>
            <a:r>
              <a:rPr lang="zh-CN" altLang="en-US" dirty="0" smtClean="0"/>
              <a:t>（</a:t>
            </a:r>
            <a:r>
              <a:rPr lang="zh-CN" altLang="en-US" dirty="0"/>
              <a:t>预计</a:t>
            </a:r>
            <a:r>
              <a:rPr lang="zh-CN" altLang="zh-CN" dirty="0"/>
              <a:t>市值至少可达到原有市值</a:t>
            </a:r>
            <a:r>
              <a:rPr lang="en-US" altLang="zh-CN" dirty="0"/>
              <a:t>3</a:t>
            </a:r>
            <a:r>
              <a:rPr lang="zh-CN" altLang="zh-CN" dirty="0"/>
              <a:t>倍以上</a:t>
            </a:r>
            <a:r>
              <a:rPr lang="zh-CN" altLang="en-US" dirty="0" smtClean="0"/>
              <a:t>）</a:t>
            </a:r>
            <a:r>
              <a:rPr lang="zh-CN" altLang="zh-CN" dirty="0" smtClean="0"/>
              <a:t>，通过</a:t>
            </a:r>
            <a:r>
              <a:rPr lang="zh-CN" altLang="zh-CN" dirty="0"/>
              <a:t>在资本市场上的</a:t>
            </a:r>
            <a:r>
              <a:rPr lang="zh-CN" altLang="zh-CN" dirty="0" smtClean="0"/>
              <a:t>增值</a:t>
            </a:r>
            <a:r>
              <a:rPr lang="zh-CN" altLang="en-US" dirty="0" smtClean="0"/>
              <a:t>（预计</a:t>
            </a:r>
            <a:r>
              <a:rPr lang="en-US" altLang="zh-CN" dirty="0" smtClean="0"/>
              <a:t> </a:t>
            </a:r>
            <a:r>
              <a:rPr lang="en-US" altLang="zh-CN" dirty="0"/>
              <a:t>7</a:t>
            </a:r>
            <a:r>
              <a:rPr lang="zh-CN" altLang="zh-CN" dirty="0"/>
              <a:t>年内</a:t>
            </a:r>
            <a:r>
              <a:rPr lang="zh-CN" altLang="en-US" dirty="0" smtClean="0"/>
              <a:t>）</a:t>
            </a:r>
            <a:r>
              <a:rPr lang="zh-CN" altLang="zh-CN" b="1" dirty="0" smtClean="0"/>
              <a:t>保证</a:t>
            </a:r>
            <a:r>
              <a:rPr lang="zh-CN" altLang="zh-CN" b="1" dirty="0"/>
              <a:t>基金安全退出</a:t>
            </a:r>
            <a:r>
              <a:rPr lang="zh-CN" altLang="zh-CN" dirty="0" smtClean="0"/>
              <a:t>。</a:t>
            </a:r>
            <a:endParaRPr lang="zh-CN" altLang="en-US" dirty="0">
              <a:latin typeface="+mn-ea"/>
              <a:sym typeface="微软雅黑" panose="020B0503020204020204" pitchFamily="34" charset="-122"/>
            </a:endParaRPr>
          </a:p>
        </p:txBody>
      </p:sp>
      <p:sp>
        <p:nvSpPr>
          <p:cNvPr id="39" name="矩形 15"/>
          <p:cNvSpPr>
            <a:spLocks noChangeArrowheads="1"/>
          </p:cNvSpPr>
          <p:nvPr/>
        </p:nvSpPr>
        <p:spPr bwMode="auto">
          <a:xfrm>
            <a:off x="350882" y="5642419"/>
            <a:ext cx="1096665" cy="686678"/>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0" name="椭圆 17"/>
          <p:cNvSpPr>
            <a:spLocks noChangeArrowheads="1"/>
          </p:cNvSpPr>
          <p:nvPr/>
        </p:nvSpPr>
        <p:spPr bwMode="auto">
          <a:xfrm>
            <a:off x="553932" y="5642419"/>
            <a:ext cx="690563" cy="690563"/>
          </a:xfrm>
          <a:prstGeom prst="ellipse">
            <a:avLst/>
          </a:prstGeom>
          <a:solidFill>
            <a:srgbClr val="FFFFFF">
              <a:alpha val="32156"/>
            </a:srgbClr>
          </a:solidFill>
          <a:ln w="12700">
            <a:solidFill>
              <a:schemeClr val="bg1"/>
            </a:solidFill>
            <a:bevel/>
          </a:ln>
        </p:spPr>
        <p:txBody>
          <a:bodyPr anchor="ctr"/>
          <a:lstStyle/>
          <a:p>
            <a:pPr algn="ctr" eaLnBrk="1" hangingPunct="1">
              <a:buFont typeface="Arial" panose="020B0604020202020204" pitchFamily="34" charset="0"/>
              <a:buNone/>
            </a:pPr>
            <a:r>
              <a:rPr lang="en-US" altLang="zh-CN" sz="2000" dirty="0" smtClean="0">
                <a:solidFill>
                  <a:schemeClr val="bg1"/>
                </a:solidFill>
                <a:latin typeface="方正兰亭粗黑_GBK" charset="-122"/>
                <a:ea typeface="方正兰亭粗黑_GBK" charset="-122"/>
                <a:sym typeface="方正兰亭粗黑_GBK" charset="-122"/>
              </a:rPr>
              <a:t>05</a:t>
            </a:r>
            <a:endParaRPr lang="en-US" altLang="zh-CN" sz="2000" dirty="0">
              <a:solidFill>
                <a:schemeClr val="bg1"/>
              </a:solidFill>
              <a:latin typeface="方正兰亭粗黑_GBK" charset="-122"/>
              <a:ea typeface="方正兰亭粗黑_GBK" charset="-122"/>
              <a:sym typeface="方正兰亭粗黑_GBK"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33</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直角三角形 20"/>
          <p:cNvSpPr/>
          <p:nvPr/>
        </p:nvSpPr>
        <p:spPr>
          <a:xfrm rot="17773316" flipH="1" flipV="1">
            <a:off x="4424567" y="471581"/>
            <a:ext cx="2090714" cy="6274381"/>
          </a:xfrm>
          <a:prstGeom prst="rtTriangle">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直角三角形 22"/>
          <p:cNvSpPr/>
          <p:nvPr/>
        </p:nvSpPr>
        <p:spPr>
          <a:xfrm rot="18333999">
            <a:off x="1938623" y="2557867"/>
            <a:ext cx="1972462" cy="3524649"/>
          </a:xfrm>
          <a:prstGeom prst="rtTriangle">
            <a:avLst/>
          </a:prstGeom>
          <a:solidFill>
            <a:srgbClr val="CCE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3"/>
          <p:cNvSpPr>
            <a:spLocks noChangeArrowheads="1"/>
          </p:cNvSpPr>
          <p:nvPr/>
        </p:nvSpPr>
        <p:spPr bwMode="auto">
          <a:xfrm>
            <a:off x="0" y="319008"/>
            <a:ext cx="179512" cy="936103"/>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2" name="Text Box 40"/>
          <p:cNvSpPr>
            <a:spLocks noChangeArrowheads="1"/>
          </p:cNvSpPr>
          <p:nvPr/>
        </p:nvSpPr>
        <p:spPr bwMode="auto">
          <a:xfrm>
            <a:off x="467544" y="1282690"/>
            <a:ext cx="8136904"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000" b="1" dirty="0" smtClean="0">
                <a:latin typeface="+mn-ea"/>
              </a:rPr>
              <a:t>    如果采用产业并购整合基金的方式，在</a:t>
            </a:r>
            <a:r>
              <a:rPr lang="zh-CN" altLang="en-US" sz="2000" b="1" dirty="0">
                <a:latin typeface="+mn-ea"/>
              </a:rPr>
              <a:t>全国适合“引资购商”的所有</a:t>
            </a:r>
            <a:r>
              <a:rPr lang="zh-CN" altLang="en-US" sz="2000" b="1" dirty="0" smtClean="0">
                <a:latin typeface="+mn-ea"/>
              </a:rPr>
              <a:t>地区总</a:t>
            </a:r>
            <a:r>
              <a:rPr lang="zh-CN" altLang="en-US" sz="2000" b="1" dirty="0">
                <a:latin typeface="+mn-ea"/>
              </a:rPr>
              <a:t>投入达到</a:t>
            </a:r>
            <a:r>
              <a:rPr lang="en-US" altLang="zh-CN" sz="2000" b="1" dirty="0">
                <a:solidFill>
                  <a:srgbClr val="FF0000"/>
                </a:solidFill>
                <a:latin typeface="+mn-ea"/>
              </a:rPr>
              <a:t>2000</a:t>
            </a:r>
            <a:r>
              <a:rPr lang="zh-CN" altLang="en-US" sz="2000" b="1" dirty="0">
                <a:solidFill>
                  <a:srgbClr val="FF0000"/>
                </a:solidFill>
                <a:latin typeface="+mn-ea"/>
              </a:rPr>
              <a:t>亿美元</a:t>
            </a:r>
            <a:r>
              <a:rPr lang="zh-CN" altLang="en-US" sz="2000" b="1" dirty="0">
                <a:latin typeface="+mn-ea"/>
              </a:rPr>
              <a:t>，收购国外十多个制造产业的核心企业，将其制造部分逐步转移至中国，或者在中国这些地区复制他们的生产制造部分</a:t>
            </a:r>
            <a:r>
              <a:rPr lang="zh-CN" altLang="en-US" sz="2000" b="1" dirty="0" smtClean="0">
                <a:latin typeface="+mn-ea"/>
              </a:rPr>
              <a:t>，能够形成</a:t>
            </a:r>
            <a:r>
              <a:rPr lang="zh-CN" altLang="en-US" sz="2000" b="1" dirty="0">
                <a:latin typeface="+mn-ea"/>
              </a:rPr>
              <a:t>该行业上下游的产业集群，奠定该行业的世界领导地位，夺取这些产品的国际市场定价权和行业规则制定</a:t>
            </a:r>
            <a:r>
              <a:rPr lang="zh-CN" altLang="en-US" sz="2000" b="1" dirty="0" smtClean="0">
                <a:latin typeface="+mn-ea"/>
              </a:rPr>
              <a:t>权。</a:t>
            </a:r>
            <a:endParaRPr lang="en-US" altLang="zh-CN" sz="2000" b="1" dirty="0" smtClean="0">
              <a:latin typeface="+mn-ea"/>
            </a:endParaRPr>
          </a:p>
          <a:p>
            <a:pPr>
              <a:lnSpc>
                <a:spcPct val="150000"/>
              </a:lnSpc>
            </a:pPr>
            <a:r>
              <a:rPr lang="en-US" altLang="zh-CN" sz="2000" b="1" dirty="0">
                <a:latin typeface="+mn-ea"/>
              </a:rPr>
              <a:t> </a:t>
            </a:r>
            <a:r>
              <a:rPr lang="en-US" altLang="zh-CN" sz="2000" b="1" dirty="0" smtClean="0">
                <a:latin typeface="+mn-ea"/>
              </a:rPr>
              <a:t>   </a:t>
            </a:r>
            <a:r>
              <a:rPr lang="zh-CN" altLang="en-US" sz="2000" b="1" dirty="0" smtClean="0">
                <a:latin typeface="+mn-ea"/>
              </a:rPr>
              <a:t>预计到</a:t>
            </a:r>
            <a:r>
              <a:rPr lang="en-US" altLang="zh-CN" sz="2000" b="1" dirty="0" smtClean="0">
                <a:latin typeface="+mn-ea"/>
              </a:rPr>
              <a:t>2025</a:t>
            </a:r>
            <a:r>
              <a:rPr lang="zh-CN" altLang="en-US" sz="2000" b="1" dirty="0">
                <a:latin typeface="+mn-ea"/>
              </a:rPr>
              <a:t>年，将创造</a:t>
            </a:r>
            <a:r>
              <a:rPr lang="en-US" altLang="zh-CN" sz="2000" b="1" dirty="0">
                <a:solidFill>
                  <a:srgbClr val="FF0000"/>
                </a:solidFill>
                <a:latin typeface="+mn-ea"/>
              </a:rPr>
              <a:t>1000</a:t>
            </a:r>
            <a:r>
              <a:rPr lang="zh-CN" altLang="en-US" sz="2000" b="1" dirty="0" smtClean="0">
                <a:solidFill>
                  <a:srgbClr val="FF0000"/>
                </a:solidFill>
                <a:latin typeface="+mn-ea"/>
              </a:rPr>
              <a:t>万</a:t>
            </a:r>
            <a:r>
              <a:rPr lang="zh-CN" altLang="en-US" sz="2000" b="1" dirty="0" smtClean="0">
                <a:latin typeface="+mn-ea"/>
              </a:rPr>
              <a:t>个新</a:t>
            </a:r>
            <a:r>
              <a:rPr lang="zh-CN" altLang="en-US" sz="2000" b="1" dirty="0">
                <a:latin typeface="+mn-ea"/>
              </a:rPr>
              <a:t>的高端制造业就业机会，新增</a:t>
            </a:r>
            <a:r>
              <a:rPr lang="en-US" altLang="zh-CN" sz="2000" b="1" dirty="0">
                <a:solidFill>
                  <a:srgbClr val="FF0000"/>
                </a:solidFill>
                <a:latin typeface="+mn-ea"/>
              </a:rPr>
              <a:t>2</a:t>
            </a:r>
            <a:r>
              <a:rPr lang="zh-CN" altLang="en-US" sz="2000" b="1" dirty="0">
                <a:solidFill>
                  <a:srgbClr val="FF0000"/>
                </a:solidFill>
                <a:latin typeface="+mn-ea"/>
              </a:rPr>
              <a:t>万亿人民币</a:t>
            </a:r>
            <a:r>
              <a:rPr lang="zh-CN" altLang="en-US" sz="2000" b="1" dirty="0">
                <a:latin typeface="+mn-ea"/>
              </a:rPr>
              <a:t>以上的高端产品出口，推动中国高端消费强势增长，拉升</a:t>
            </a:r>
            <a:r>
              <a:rPr lang="en-US" altLang="zh-CN" sz="2000" b="1" dirty="0">
                <a:latin typeface="+mn-ea"/>
              </a:rPr>
              <a:t>GDP</a:t>
            </a:r>
            <a:r>
              <a:rPr lang="zh-CN" altLang="en-US" sz="2000" b="1" dirty="0">
                <a:latin typeface="+mn-ea"/>
              </a:rPr>
              <a:t>多增加</a:t>
            </a:r>
            <a:r>
              <a:rPr lang="en-US" altLang="zh-CN" sz="2000" b="1" dirty="0">
                <a:solidFill>
                  <a:srgbClr val="FF0000"/>
                </a:solidFill>
                <a:latin typeface="+mn-ea"/>
              </a:rPr>
              <a:t>2-3</a:t>
            </a:r>
            <a:r>
              <a:rPr lang="zh-CN" altLang="en-US" sz="2000" b="1" dirty="0">
                <a:solidFill>
                  <a:srgbClr val="FF0000"/>
                </a:solidFill>
                <a:latin typeface="+mn-ea"/>
              </a:rPr>
              <a:t>个百分点</a:t>
            </a:r>
            <a:r>
              <a:rPr lang="zh-CN" altLang="en-US" sz="2000" b="1" dirty="0" smtClean="0">
                <a:latin typeface="+mn-ea"/>
              </a:rPr>
              <a:t>。</a:t>
            </a:r>
            <a:endParaRPr lang="en-US" altLang="zh-CN" sz="2000" b="1" dirty="0" smtClean="0">
              <a:latin typeface="+mn-ea"/>
            </a:endParaRPr>
          </a:p>
          <a:p>
            <a:pPr>
              <a:lnSpc>
                <a:spcPct val="150000"/>
              </a:lnSpc>
            </a:pPr>
            <a:r>
              <a:rPr lang="en-US" altLang="zh-CN" sz="2000" b="1" dirty="0">
                <a:latin typeface="+mn-ea"/>
              </a:rPr>
              <a:t> </a:t>
            </a:r>
            <a:r>
              <a:rPr lang="en-US" altLang="zh-CN" sz="2000" b="1" dirty="0" smtClean="0">
                <a:latin typeface="+mn-ea"/>
              </a:rPr>
              <a:t>   </a:t>
            </a:r>
            <a:r>
              <a:rPr lang="zh-CN" altLang="en-US" sz="2000" b="1" dirty="0" smtClean="0">
                <a:latin typeface="+mn-ea"/>
              </a:rPr>
              <a:t>“引资购商”</a:t>
            </a:r>
            <a:r>
              <a:rPr lang="zh-CN" altLang="en-US" sz="2000" b="1" dirty="0">
                <a:latin typeface="+mn-ea"/>
              </a:rPr>
              <a:t>是我国经济转型和产业升级的捷径，能够促进我国十几个制造行业迅速达到国际领先水平，形成在这些行业中的全球领导地位，打造一批中国制造的百年老</a:t>
            </a:r>
            <a:r>
              <a:rPr lang="zh-CN" altLang="en-US" sz="2000" b="1" dirty="0" smtClean="0">
                <a:latin typeface="+mn-ea"/>
              </a:rPr>
              <a:t>店！</a:t>
            </a:r>
            <a:endParaRPr lang="zh-CN" altLang="en-US" sz="2000" b="1" dirty="0">
              <a:latin typeface="+mn-ea"/>
              <a:sym typeface="微软雅黑" panose="020B0503020204020204" pitchFamily="34" charset="-122"/>
            </a:endParaRPr>
          </a:p>
        </p:txBody>
      </p:sp>
      <p:sp>
        <p:nvSpPr>
          <p:cNvPr id="2" name="灯片编号占位符 1"/>
          <p:cNvSpPr>
            <a:spLocks noGrp="1"/>
          </p:cNvSpPr>
          <p:nvPr>
            <p:ph type="sldNum" sz="quarter" idx="12"/>
          </p:nvPr>
        </p:nvSpPr>
        <p:spPr/>
        <p:txBody>
          <a:bodyPr/>
          <a:lstStyle/>
          <a:p>
            <a:fld id="{0C913308-F349-4B6D-A68A-DD1791B4A57B}" type="slidenum">
              <a:rPr lang="zh-CN" altLang="en-US" smtClean="0"/>
              <a:t>34</a:t>
            </a:fld>
            <a:endParaRPr lang="zh-CN" altLang="en-US"/>
          </a:p>
        </p:txBody>
      </p:sp>
      <p:sp>
        <p:nvSpPr>
          <p:cNvPr id="8" name="标题 1"/>
          <p:cNvSpPr>
            <a:spLocks noGrp="1"/>
          </p:cNvSpPr>
          <p:nvPr>
            <p:ph type="title"/>
          </p:nvPr>
        </p:nvSpPr>
        <p:spPr>
          <a:xfrm>
            <a:off x="395536" y="260648"/>
            <a:ext cx="8064896" cy="1143000"/>
          </a:xfrm>
        </p:spPr>
        <p:txBody>
          <a:bodyPr>
            <a:normAutofit/>
          </a:bodyPr>
          <a:lstStyle/>
          <a:p>
            <a:pPr algn="l"/>
            <a:r>
              <a:rPr lang="zh-CN" altLang="en-US" sz="2800" b="1" dirty="0" smtClean="0"/>
              <a:t>“中国制造</a:t>
            </a:r>
            <a:r>
              <a:rPr lang="en-US" altLang="zh-CN" sz="2800" b="1" dirty="0" smtClean="0"/>
              <a:t>2025</a:t>
            </a:r>
            <a:r>
              <a:rPr lang="zh-CN" altLang="en-US" sz="2800" b="1" dirty="0" smtClean="0"/>
              <a:t>产业并购整合基金”效果展望</a:t>
            </a:r>
            <a:endParaRPr lang="zh-CN" altLang="en-US" sz="2800" b="1" dirty="0"/>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3999" cy="6858000"/>
          </a:xfrm>
          <a:prstGeom prst="rect">
            <a:avLst/>
          </a:prstGeom>
        </p:spPr>
      </p:pic>
      <p:sp>
        <p:nvSpPr>
          <p:cNvPr id="10" name="矩形 4"/>
          <p:cNvSpPr>
            <a:spLocks noChangeArrowheads="1"/>
          </p:cNvSpPr>
          <p:nvPr/>
        </p:nvSpPr>
        <p:spPr bwMode="auto">
          <a:xfrm>
            <a:off x="2123728" y="4005064"/>
            <a:ext cx="7020272" cy="2160240"/>
          </a:xfrm>
          <a:prstGeom prst="rect">
            <a:avLst/>
          </a:prstGeom>
          <a:solidFill>
            <a:srgbClr val="317FB7">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chemeClr val="bg1"/>
              </a:solidFill>
              <a:latin typeface="宋体" panose="02010600030101010101" pitchFamily="2" charset="-122"/>
              <a:sym typeface="宋体" panose="02010600030101010101" pitchFamily="2" charset="-122"/>
            </a:endParaRPr>
          </a:p>
        </p:txBody>
      </p:sp>
      <p:sp>
        <p:nvSpPr>
          <p:cNvPr id="11" name="矩形 5"/>
          <p:cNvSpPr>
            <a:spLocks noChangeArrowheads="1"/>
          </p:cNvSpPr>
          <p:nvPr/>
        </p:nvSpPr>
        <p:spPr bwMode="auto">
          <a:xfrm>
            <a:off x="0" y="1484784"/>
            <a:ext cx="3059832" cy="2136365"/>
          </a:xfrm>
          <a:prstGeom prst="rect">
            <a:avLst/>
          </a:prstGeom>
          <a:solidFill>
            <a:srgbClr val="53C3B0">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chemeClr val="bg1"/>
              </a:solidFill>
              <a:latin typeface="宋体" panose="02010600030101010101" pitchFamily="2" charset="-122"/>
              <a:sym typeface="宋体" panose="02010600030101010101" pitchFamily="2" charset="-122"/>
            </a:endParaRPr>
          </a:p>
        </p:txBody>
      </p:sp>
      <p:sp>
        <p:nvSpPr>
          <p:cNvPr id="5127" name="矩形 9"/>
          <p:cNvSpPr>
            <a:spLocks noChangeArrowheads="1"/>
          </p:cNvSpPr>
          <p:nvPr/>
        </p:nvSpPr>
        <p:spPr bwMode="auto">
          <a:xfrm>
            <a:off x="179512" y="2256480"/>
            <a:ext cx="25795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第四部分</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28" name="TextBox 11"/>
          <p:cNvSpPr>
            <a:spLocks noChangeArrowheads="1"/>
          </p:cNvSpPr>
          <p:nvPr/>
        </p:nvSpPr>
        <p:spPr bwMode="auto">
          <a:xfrm>
            <a:off x="2490155" y="4293096"/>
            <a:ext cx="648710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dirty="0" smtClean="0">
                <a:solidFill>
                  <a:schemeClr val="bg1"/>
                </a:solidFill>
              </a:rPr>
              <a:t>中国民企如何采用“引资购商”战略进行国际行业并购整合，从而实现转型升级、凤凰涅槃</a:t>
            </a:r>
            <a:endParaRPr lang="zh-CN" altLang="en-US" sz="32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灯片编号占位符 2"/>
          <p:cNvSpPr>
            <a:spLocks noGrp="1"/>
          </p:cNvSpPr>
          <p:nvPr>
            <p:ph type="sldNum" sz="quarter" idx="12"/>
          </p:nvPr>
        </p:nvSpPr>
        <p:spPr/>
        <p:txBody>
          <a:bodyPr/>
          <a:lstStyle/>
          <a:p>
            <a:pPr>
              <a:defRPr/>
            </a:pPr>
            <a:fld id="{D3A9C3A5-FEB3-4C6B-B00A-F3F971F46418}" type="slidenum">
              <a:rPr lang="zh-CN" altLang="en-US" smtClean="0"/>
              <a:t>35</a:t>
            </a:fld>
            <a:endParaRPr lang="zh-CN" altLang="en-US" sz="1800">
              <a:solidFill>
                <a:schemeClr val="tx1"/>
              </a:solidFill>
            </a:endParaRPr>
          </a:p>
        </p:txBody>
      </p:sp>
    </p:spTree>
    <p:extLst>
      <p:ext uri="{BB962C8B-B14F-4D97-AF65-F5344CB8AC3E}">
        <p14:creationId xmlns:p14="http://schemas.microsoft.com/office/powerpoint/2010/main" val="11829894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127"/>
                                        </p:tgtEl>
                                        <p:attrNameLst>
                                          <p:attrName>style.visibility</p:attrName>
                                        </p:attrNameLst>
                                      </p:cBhvr>
                                      <p:to>
                                        <p:strVal val="visible"/>
                                      </p:to>
                                    </p:set>
                                    <p:anim calcmode="lin" valueType="num">
                                      <p:cBhvr>
                                        <p:cTn id="7" dur="500" fill="hold"/>
                                        <p:tgtEl>
                                          <p:spTgt spid="51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7"/>
                                        </p:tgtEl>
                                        <p:attrNameLst>
                                          <p:attrName>ppt_y</p:attrName>
                                        </p:attrNameLst>
                                      </p:cBhvr>
                                      <p:tavLst>
                                        <p:tav tm="0">
                                          <p:val>
                                            <p:strVal val="#ppt_y"/>
                                          </p:val>
                                        </p:tav>
                                        <p:tav tm="100000">
                                          <p:val>
                                            <p:strVal val="#ppt_y"/>
                                          </p:val>
                                        </p:tav>
                                      </p:tavLst>
                                    </p:anim>
                                    <p:anim calcmode="lin" valueType="num">
                                      <p:cBhvr>
                                        <p:cTn id="9" dur="500" fill="hold"/>
                                        <p:tgtEl>
                                          <p:spTgt spid="51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7"/>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5127"/>
                                        </p:tgtEl>
                                      </p:cBhvr>
                                    </p:animEffect>
                                  </p:childTnLst>
                                </p:cTn>
                              </p:par>
                            </p:childTnLst>
                          </p:cTn>
                        </p:par>
                        <p:par>
                          <p:cTn id="12" fill="hold">
                            <p:stCondLst>
                              <p:cond delay="650"/>
                            </p:stCondLst>
                            <p:childTnLst>
                              <p:par>
                                <p:cTn id="13" presetID="22" presetClass="entr" presetSubtype="8" fill="hold" grpId="0" nodeType="afterEffect">
                                  <p:stCondLst>
                                    <p:cond delay="0"/>
                                  </p:stCondLst>
                                  <p:childTnLst>
                                    <p:set>
                                      <p:cBhvr>
                                        <p:cTn id="14" dur="1" fill="hold">
                                          <p:stCondLst>
                                            <p:cond delay="0"/>
                                          </p:stCondLst>
                                        </p:cTn>
                                        <p:tgtEl>
                                          <p:spTgt spid="5128"/>
                                        </p:tgtEl>
                                        <p:attrNameLst>
                                          <p:attrName>style.visibility</p:attrName>
                                        </p:attrNameLst>
                                      </p:cBhvr>
                                      <p:to>
                                        <p:strVal val="visible"/>
                                      </p:to>
                                    </p:set>
                                    <p:animEffect>
                                      <p:cBhvr>
                                        <p:cTn id="15" dur="9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bldLvl="0" autoUpdateAnimBg="0"/>
      <p:bldP spid="5128" grpId="0" bldLvl="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88640"/>
            <a:ext cx="8373616" cy="1143000"/>
          </a:xfrm>
        </p:spPr>
        <p:txBody>
          <a:bodyPr>
            <a:normAutofit/>
          </a:bodyPr>
          <a:lstStyle/>
          <a:p>
            <a:pPr algn="l"/>
            <a:r>
              <a:rPr lang="zh-CN" altLang="en-US" sz="2800" b="1" dirty="0" smtClean="0"/>
              <a:t>不参与国际并购及国际行业整合将永远是跟随者</a:t>
            </a:r>
            <a:endParaRPr lang="zh-CN" altLang="en-US" sz="28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36</a:t>
            </a:fld>
            <a:endParaRPr lang="zh-CN" altLang="en-US" dirty="0"/>
          </a:p>
        </p:txBody>
      </p:sp>
      <p:sp>
        <p:nvSpPr>
          <p:cNvPr id="8" name="内容占位符 2"/>
          <p:cNvSpPr txBox="1"/>
          <p:nvPr/>
        </p:nvSpPr>
        <p:spPr>
          <a:xfrm>
            <a:off x="251520" y="1412776"/>
            <a:ext cx="4536504" cy="46805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目前，在国际行业排名中，大多数的中国民企都还处在较为靠后的位置，如果没有勇气参与到国际行业并购整合的浪潮中来，仅凭自身在局部范围内的探索发展，不仅很难实现技术上的突破，短时间内其品牌和技术也不易获得国际市场的认可，管理上更难达到国际高端水平，企业也几乎无法实现跨越和飞跃，或许将永远沦为落伍的跟随者。</a:t>
            </a:r>
            <a:endParaRPr lang="en-US" altLang="zh-CN" sz="2000" b="1" dirty="0" smtClean="0"/>
          </a:p>
        </p:txBody>
      </p:sp>
      <p:sp>
        <p:nvSpPr>
          <p:cNvPr id="9" name="矩形 16"/>
          <p:cNvSpPr>
            <a:spLocks noChangeArrowheads="1"/>
          </p:cNvSpPr>
          <p:nvPr/>
        </p:nvSpPr>
        <p:spPr bwMode="auto">
          <a:xfrm>
            <a:off x="4788024" y="1628801"/>
            <a:ext cx="4032448" cy="864095"/>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 name="TextBox 17"/>
          <p:cNvSpPr>
            <a:spLocks noChangeArrowheads="1"/>
          </p:cNvSpPr>
          <p:nvPr/>
        </p:nvSpPr>
        <p:spPr bwMode="auto">
          <a:xfrm>
            <a:off x="4932040" y="1772816"/>
            <a:ext cx="374441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案例：联想收购</a:t>
            </a:r>
            <a:r>
              <a:rPr lang="en-US" altLang="zh-CN"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IBM PC</a:t>
            </a: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业务</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2" name="图片 11"/>
          <p:cNvPicPr>
            <a:picLocks noChangeAspect="1"/>
          </p:cNvPicPr>
          <p:nvPr/>
        </p:nvPicPr>
        <p:blipFill>
          <a:blip r:embed="rId3"/>
          <a:stretch>
            <a:fillRect/>
          </a:stretch>
        </p:blipFill>
        <p:spPr>
          <a:xfrm>
            <a:off x="4788024" y="2708920"/>
            <a:ext cx="4032448" cy="3096344"/>
          </a:xfrm>
          <a:prstGeom prst="rect">
            <a:avLst/>
          </a:prstGeom>
        </p:spPr>
      </p:pic>
    </p:spTree>
    <p:extLst>
      <p:ext uri="{BB962C8B-B14F-4D97-AF65-F5344CB8AC3E}">
        <p14:creationId xmlns:p14="http://schemas.microsoft.com/office/powerpoint/2010/main" val="22007741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25760"/>
            <a:ext cx="4968552" cy="1143000"/>
          </a:xfrm>
        </p:spPr>
        <p:txBody>
          <a:bodyPr>
            <a:normAutofit/>
          </a:bodyPr>
          <a:lstStyle/>
          <a:p>
            <a:pPr algn="l"/>
            <a:r>
              <a:rPr lang="zh-CN" altLang="en-US" sz="2800" b="1" dirty="0" smtClean="0"/>
              <a:t>跟随者没有出路</a:t>
            </a:r>
            <a:endParaRPr lang="zh-CN" altLang="en-US" sz="28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37</a:t>
            </a:fld>
            <a:endParaRPr lang="zh-CN" altLang="en-US" dirty="0"/>
          </a:p>
        </p:txBody>
      </p:sp>
      <p:sp>
        <p:nvSpPr>
          <p:cNvPr id="8" name="内容占位符 2"/>
          <p:cNvSpPr txBox="1"/>
          <p:nvPr/>
        </p:nvSpPr>
        <p:spPr>
          <a:xfrm>
            <a:off x="467544" y="1196752"/>
            <a:ext cx="8136904" cy="1872208"/>
          </a:xfrm>
          <a:prstGeom prst="rect">
            <a:avLst/>
          </a:prstGeom>
          <a:solidFill>
            <a:schemeClr val="tx2">
              <a:lumMod val="40000"/>
              <a:lumOff val="60000"/>
            </a:schemeClr>
          </a:solid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与国际上的行业领先者相比，由于利润微博必然导致研发投入长期不足，</a:t>
            </a:r>
            <a:r>
              <a:rPr lang="zh-CN" altLang="en-US" sz="2000" b="1" dirty="0"/>
              <a:t>跟随者</a:t>
            </a:r>
            <a:r>
              <a:rPr lang="zh-CN" altLang="en-US" sz="2000" b="1" dirty="0" smtClean="0"/>
              <a:t>根本无法与行业前几名拥有技术垄断利润的企业比拼，模仿、改头换面、甚至侵权成为行业常态。这几乎是无法抢占世界高端市场的顽症。</a:t>
            </a:r>
            <a:endParaRPr lang="en-US" altLang="zh-CN" sz="2000" b="1" dirty="0" smtClean="0"/>
          </a:p>
        </p:txBody>
      </p:sp>
      <p:sp>
        <p:nvSpPr>
          <p:cNvPr id="7" name="内容占位符 2"/>
          <p:cNvSpPr txBox="1"/>
          <p:nvPr/>
        </p:nvSpPr>
        <p:spPr>
          <a:xfrm>
            <a:off x="467544" y="3140968"/>
            <a:ext cx="8136904" cy="1512168"/>
          </a:xfrm>
          <a:prstGeom prst="rect">
            <a:avLst/>
          </a:prstGeom>
          <a:solidFill>
            <a:srgbClr val="92D050"/>
          </a:solid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要想超越领先者，大多数跟随者只能选择“绕道超车”，也就是试图绕过那些高筑的技术壁垒和市场壁垒而冲到领先者前面，但可知，取得这样的成功是近乎渺茫而且是十分偶然的。</a:t>
            </a:r>
            <a:endParaRPr lang="en-US" altLang="zh-CN" sz="2000" b="1" dirty="0" smtClean="0"/>
          </a:p>
        </p:txBody>
      </p:sp>
      <p:sp>
        <p:nvSpPr>
          <p:cNvPr id="9" name="内容占位符 2"/>
          <p:cNvSpPr txBox="1"/>
          <p:nvPr/>
        </p:nvSpPr>
        <p:spPr>
          <a:xfrm>
            <a:off x="467544" y="4725144"/>
            <a:ext cx="8136904" cy="1512168"/>
          </a:xfrm>
          <a:prstGeom prst="rect">
            <a:avLst/>
          </a:prstGeom>
          <a:solidFill>
            <a:schemeClr val="accent6"/>
          </a:solid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目前国际市场经济形势尚未恢复，为了自救，领先者也在割舍利润</a:t>
            </a:r>
            <a:r>
              <a:rPr lang="zh-CN" altLang="en-US" sz="2000" b="1" dirty="0"/>
              <a:t>、</a:t>
            </a:r>
            <a:r>
              <a:rPr lang="zh-CN" altLang="en-US" sz="2000" b="1" dirty="0" smtClean="0"/>
              <a:t>压低价格，这对</a:t>
            </a:r>
            <a:r>
              <a:rPr lang="zh-CN" altLang="en-US" sz="2000" b="1" dirty="0"/>
              <a:t>近年来</a:t>
            </a:r>
            <a:r>
              <a:rPr lang="zh-CN" altLang="en-US" sz="2000" b="1" dirty="0" smtClean="0"/>
              <a:t>成本高涨、利润微薄的跟随者来说，更是巨大冲击，事实上如此大幅亏损甚至破产关门的企业已经不在少数。</a:t>
            </a:r>
            <a:endParaRPr lang="en-US" altLang="zh-CN" sz="2000" b="1" dirty="0" smtClean="0"/>
          </a:p>
        </p:txBody>
      </p:sp>
    </p:spTree>
    <p:extLst>
      <p:ext uri="{BB962C8B-B14F-4D97-AF65-F5344CB8AC3E}">
        <p14:creationId xmlns:p14="http://schemas.microsoft.com/office/powerpoint/2010/main" val="19773695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188640"/>
            <a:ext cx="4968552" cy="1143000"/>
          </a:xfrm>
        </p:spPr>
        <p:txBody>
          <a:bodyPr>
            <a:normAutofit/>
          </a:bodyPr>
          <a:lstStyle/>
          <a:p>
            <a:pPr algn="l"/>
            <a:r>
              <a:rPr lang="zh-CN" altLang="en-US" sz="2800" b="1" dirty="0" smtClean="0"/>
              <a:t>持久的迷茫就是等死</a:t>
            </a:r>
            <a:endParaRPr lang="zh-CN" altLang="en-US" sz="28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38</a:t>
            </a:fld>
            <a:endParaRPr lang="zh-CN" altLang="en-US" dirty="0"/>
          </a:p>
        </p:txBody>
      </p:sp>
      <p:sp>
        <p:nvSpPr>
          <p:cNvPr id="5" name="内容占位符 2"/>
          <p:cNvSpPr txBox="1"/>
          <p:nvPr/>
        </p:nvSpPr>
        <p:spPr>
          <a:xfrm>
            <a:off x="4976877" y="3430108"/>
            <a:ext cx="3483555" cy="28563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“引资购商”是</a:t>
            </a:r>
            <a:r>
              <a:rPr lang="zh-CN" altLang="en-US" sz="2000" b="1" dirty="0"/>
              <a:t>能够帮助</a:t>
            </a:r>
            <a:r>
              <a:rPr lang="zh-CN" altLang="en-US" sz="2000" b="1" dirty="0" smtClean="0"/>
              <a:t>中国民企走出困境</a:t>
            </a:r>
            <a:r>
              <a:rPr lang="zh-CN" altLang="en-US" sz="2000" b="1" dirty="0"/>
              <a:t>的有效方法</a:t>
            </a:r>
            <a:r>
              <a:rPr lang="zh-CN" altLang="en-US" sz="2000" b="1" dirty="0" smtClean="0"/>
              <a:t>之一，但是“引资购商”也只有十年黄金战略期，民营企业家们必须能尽快认定并行动。</a:t>
            </a:r>
            <a:endParaRPr lang="en-US" altLang="zh-CN" sz="2000" b="1" dirty="0" smtClean="0"/>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6265" y="3429000"/>
            <a:ext cx="4295775" cy="2857500"/>
          </a:xfrm>
          <a:prstGeom prst="rect">
            <a:avLst/>
          </a:prstGeom>
        </p:spPr>
      </p:pic>
      <p:sp>
        <p:nvSpPr>
          <p:cNvPr id="7" name="内容占位符 2"/>
          <p:cNvSpPr txBox="1"/>
          <p:nvPr/>
        </p:nvSpPr>
        <p:spPr>
          <a:xfrm>
            <a:off x="467544" y="1340768"/>
            <a:ext cx="7992888" cy="19442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更体面的出路，不过是花高价去购买国外领先企业的专利技术，或者到竞争对手那里挖技术人才，甚至用高薪去聘请国际化的管理人才或管理团队。大多</a:t>
            </a:r>
            <a:r>
              <a:rPr lang="zh-CN" altLang="en-US" sz="2000" b="1" dirty="0"/>
              <a:t>挖</a:t>
            </a:r>
            <a:r>
              <a:rPr lang="zh-CN" altLang="en-US" sz="2000" b="1" dirty="0" smtClean="0"/>
              <a:t>来的人才也会</a:t>
            </a:r>
            <a:r>
              <a:rPr lang="zh-CN" altLang="en-US" sz="2000" b="1" dirty="0"/>
              <a:t>再</a:t>
            </a:r>
            <a:r>
              <a:rPr lang="zh-CN" altLang="en-US" sz="2000" b="1" dirty="0" smtClean="0"/>
              <a:t>被挖走，</a:t>
            </a:r>
            <a:r>
              <a:rPr lang="zh-CN" altLang="en-US" sz="2000" b="1" dirty="0"/>
              <a:t>无法形成</a:t>
            </a:r>
            <a:r>
              <a:rPr lang="zh-CN" altLang="en-US" sz="2000" b="1" dirty="0" smtClean="0"/>
              <a:t>稳定局面</a:t>
            </a:r>
            <a:r>
              <a:rPr lang="zh-CN" altLang="en-US" sz="2000" b="1" dirty="0"/>
              <a:t>，</a:t>
            </a:r>
            <a:r>
              <a:rPr lang="zh-CN" altLang="en-US" sz="2000" b="1" dirty="0" smtClean="0"/>
              <a:t>后果是让很多企业更加迷茫，而持久的迷茫显然就是等死。</a:t>
            </a:r>
            <a:endParaRPr lang="en-US" altLang="zh-CN" sz="2000" b="1" dirty="0" smtClean="0"/>
          </a:p>
        </p:txBody>
      </p:sp>
    </p:spTree>
    <p:extLst>
      <p:ext uri="{BB962C8B-B14F-4D97-AF65-F5344CB8AC3E}">
        <p14:creationId xmlns:p14="http://schemas.microsoft.com/office/powerpoint/2010/main" val="20449193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6"/>
          <p:cNvSpPr>
            <a:spLocks noChangeArrowheads="1"/>
          </p:cNvSpPr>
          <p:nvPr/>
        </p:nvSpPr>
        <p:spPr bwMode="auto">
          <a:xfrm>
            <a:off x="524124" y="1268760"/>
            <a:ext cx="3403844" cy="679101"/>
          </a:xfrm>
          <a:prstGeom prst="rect">
            <a:avLst/>
          </a:prstGeom>
          <a:solidFill>
            <a:schemeClr val="accent6">
              <a:lumMod val="75000"/>
            </a:schemeClr>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 name="标题 1"/>
          <p:cNvSpPr>
            <a:spLocks noGrp="1"/>
          </p:cNvSpPr>
          <p:nvPr>
            <p:ph type="title"/>
          </p:nvPr>
        </p:nvSpPr>
        <p:spPr>
          <a:xfrm>
            <a:off x="539552" y="188640"/>
            <a:ext cx="4968552" cy="1143000"/>
          </a:xfrm>
        </p:spPr>
        <p:txBody>
          <a:bodyPr>
            <a:normAutofit/>
          </a:bodyPr>
          <a:lstStyle/>
          <a:p>
            <a:pPr algn="l"/>
            <a:r>
              <a:rPr lang="zh-CN" altLang="en-US" sz="2800" b="1" dirty="0" smtClean="0"/>
              <a:t>恐惧是最大的心贼</a:t>
            </a:r>
            <a:endParaRPr lang="zh-CN" altLang="en-US" sz="28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39</a:t>
            </a:fld>
            <a:endParaRPr lang="zh-CN" alt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568" y="2058726"/>
            <a:ext cx="3422400" cy="2522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17"/>
          <p:cNvSpPr>
            <a:spLocks noChangeArrowheads="1"/>
          </p:cNvSpPr>
          <p:nvPr/>
        </p:nvSpPr>
        <p:spPr bwMode="auto">
          <a:xfrm>
            <a:off x="467544" y="1340768"/>
            <a:ext cx="349440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案例：上汽并购韩国双龙失败</a:t>
            </a:r>
            <a:endPar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内容占位符 2"/>
          <p:cNvSpPr txBox="1"/>
          <p:nvPr/>
        </p:nvSpPr>
        <p:spPr>
          <a:xfrm>
            <a:off x="524123" y="4869160"/>
            <a:ext cx="8262366" cy="1510293"/>
          </a:xfrm>
          <a:prstGeom prst="rect">
            <a:avLst/>
          </a:prstGeom>
          <a:ln w="34925" cmpd="sng">
            <a:solidFill>
              <a:srgbClr val="C00000"/>
            </a:solid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并购国际行业排名前三乃至四、五位的企业，所需资金就不是少数，加上将零配件制造、总装制造等陆续转移或复制到国内，与国内行业整合，所需费用投入更加惊人，这可能也让很多企业家望而却步。</a:t>
            </a:r>
            <a:endParaRPr lang="en-US" altLang="zh-CN" sz="2000" b="1" dirty="0"/>
          </a:p>
        </p:txBody>
      </p:sp>
      <p:sp>
        <p:nvSpPr>
          <p:cNvPr id="13" name="内容占位符 2"/>
          <p:cNvSpPr txBox="1"/>
          <p:nvPr/>
        </p:nvSpPr>
        <p:spPr>
          <a:xfrm>
            <a:off x="4033961" y="1268760"/>
            <a:ext cx="4752528" cy="1579933"/>
          </a:xfrm>
          <a:prstGeom prst="rect">
            <a:avLst/>
          </a:prstGeom>
          <a:ln w="34925" cmpd="sng">
            <a:solidFill>
              <a:srgbClr val="C00000"/>
            </a:solid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a:t>“引资购商”需要巨额资金，对以前只能仰视的行业巨头管控和整合也有难度，也许令企业家心生恐惧</a:t>
            </a:r>
            <a:r>
              <a:rPr lang="zh-CN" altLang="en-US" sz="2000" b="1" dirty="0" smtClean="0"/>
              <a:t>！</a:t>
            </a:r>
            <a:endParaRPr lang="en-US" altLang="zh-CN" sz="2000" b="1" dirty="0"/>
          </a:p>
        </p:txBody>
      </p:sp>
      <p:sp>
        <p:nvSpPr>
          <p:cNvPr id="14" name="内容占位符 2"/>
          <p:cNvSpPr txBox="1"/>
          <p:nvPr/>
        </p:nvSpPr>
        <p:spPr>
          <a:xfrm>
            <a:off x="4033960" y="3140968"/>
            <a:ext cx="4752528" cy="1440160"/>
          </a:xfrm>
          <a:prstGeom prst="rect">
            <a:avLst/>
          </a:prstGeom>
          <a:solidFill>
            <a:schemeClr val="accent6">
              <a:lumMod val="75000"/>
            </a:schemeClr>
          </a:solidFill>
          <a:ln w="34925" cmpd="sng">
            <a:solidFill>
              <a:srgbClr val="C00000"/>
            </a:solid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50000"/>
              </a:lnSpc>
            </a:pPr>
            <a:r>
              <a:rPr lang="zh-CN" altLang="en-US" sz="2000" b="1" dirty="0" smtClean="0"/>
              <a:t>民营企业赴海外并购整合成功案例并</a:t>
            </a:r>
            <a:r>
              <a:rPr lang="zh-CN" altLang="en-US" sz="2000" b="1" dirty="0"/>
              <a:t>不多见，</a:t>
            </a:r>
            <a:r>
              <a:rPr lang="zh-CN" altLang="en-US" sz="2000" b="1" dirty="0" smtClean="0"/>
              <a:t>血本无归的失败者阴影，可能常使其心贼顿生且久久挥之不去。</a:t>
            </a:r>
            <a:endParaRPr lang="en-US" altLang="zh-CN" sz="2000" b="1" dirty="0"/>
          </a:p>
        </p:txBody>
      </p:sp>
    </p:spTree>
    <p:extLst>
      <p:ext uri="{BB962C8B-B14F-4D97-AF65-F5344CB8AC3E}">
        <p14:creationId xmlns:p14="http://schemas.microsoft.com/office/powerpoint/2010/main" val="30718706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88640"/>
            <a:ext cx="7992888" cy="1143000"/>
          </a:xfrm>
        </p:spPr>
        <p:txBody>
          <a:bodyPr>
            <a:normAutofit/>
          </a:bodyPr>
          <a:lstStyle/>
          <a:p>
            <a:pPr algn="l"/>
            <a:r>
              <a:rPr lang="zh-CN" altLang="en-US" sz="2800" b="1" dirty="0" smtClean="0"/>
              <a:t>巨额的资金需求还是需要取得政府的支持</a:t>
            </a:r>
            <a:endParaRPr lang="zh-CN" altLang="en-US" sz="2800" b="1" dirty="0"/>
          </a:p>
        </p:txBody>
      </p:sp>
      <p:sp>
        <p:nvSpPr>
          <p:cNvPr id="6" name="灯片编号占位符 4"/>
          <p:cNvSpPr>
            <a:spLocks noGrp="1"/>
          </p:cNvSpPr>
          <p:nvPr>
            <p:ph type="sldNum" sz="quarter" idx="12"/>
          </p:nvPr>
        </p:nvSpPr>
        <p:spPr>
          <a:xfrm>
            <a:off x="6553200" y="6356350"/>
            <a:ext cx="2133600" cy="365125"/>
          </a:xfrm>
        </p:spPr>
        <p:txBody>
          <a:bodyPr/>
          <a:lstStyle/>
          <a:p>
            <a:fld id="{0C913308-F349-4B6D-A68A-DD1791B4A57B}" type="slidenum">
              <a:rPr lang="zh-CN" altLang="en-US" smtClean="0"/>
              <a:t>40</a:t>
            </a:fld>
            <a:endParaRPr lang="zh-CN" altLang="en-US" dirty="0"/>
          </a:p>
        </p:txBody>
      </p:sp>
      <p:sp>
        <p:nvSpPr>
          <p:cNvPr id="5" name="文本框 10"/>
          <p:cNvSpPr txBox="1"/>
          <p:nvPr/>
        </p:nvSpPr>
        <p:spPr>
          <a:xfrm>
            <a:off x="395536" y="1371540"/>
            <a:ext cx="5256584" cy="4708981"/>
          </a:xfrm>
          <a:prstGeom prst="rect">
            <a:avLst/>
          </a:prstGeom>
          <a:noFill/>
        </p:spPr>
        <p:txBody>
          <a:bodyPr wrap="square" rtlCol="0">
            <a:spAutoFit/>
          </a:bodyPr>
          <a:lstStyle/>
          <a:p>
            <a:pPr marL="342900" indent="-342900">
              <a:lnSpc>
                <a:spcPct val="150000"/>
              </a:lnSpc>
              <a:spcBef>
                <a:spcPts val="1200"/>
              </a:spcBef>
              <a:buFont typeface="Arial" panose="020B0604020202020204" pitchFamily="34" charset="0"/>
              <a:buChar char="•"/>
            </a:pPr>
            <a:r>
              <a:rPr lang="zh-CN" altLang="en-US" sz="2000" b="1" dirty="0">
                <a:latin typeface="+mn-ea"/>
              </a:rPr>
              <a:t>组建“产业并购整合基金</a:t>
            </a:r>
            <a:r>
              <a:rPr lang="zh-CN" altLang="en-US" sz="2000" b="1" dirty="0" smtClean="0">
                <a:latin typeface="+mn-ea"/>
              </a:rPr>
              <a:t>”是解决巨额资金需求的有效办法，当然也是“引资购商”的一个独到之处。但是组建基金最好还是能够取得所在地方政府的支持。一方面政府对基金是一种信用背书，将政府资金作为引导基金，将民企基金作为种子基金，更容易撬动杠杆，吸纳更多的社会资本流入，从而共同形成“引资购商”的产业基金；另一方面在政策层面，政府还能帮助企业创造出很多优惠和便利条件。</a:t>
            </a:r>
            <a:endParaRPr lang="en-US" altLang="zh-CN" sz="2000" dirty="0" smtClean="0">
              <a:latin typeface="+mn-ea"/>
            </a:endParaRPr>
          </a:p>
        </p:txBody>
      </p:sp>
      <p:grpSp>
        <p:nvGrpSpPr>
          <p:cNvPr id="7" name="Group 3"/>
          <p:cNvGrpSpPr>
            <a:grpSpLocks/>
          </p:cNvGrpSpPr>
          <p:nvPr/>
        </p:nvGrpSpPr>
        <p:grpSpPr bwMode="auto">
          <a:xfrm>
            <a:off x="5954910" y="2348880"/>
            <a:ext cx="2793554" cy="2567759"/>
            <a:chOff x="1655" y="1647"/>
            <a:chExt cx="2490" cy="2327"/>
          </a:xfrm>
        </p:grpSpPr>
        <p:sp>
          <p:nvSpPr>
            <p:cNvPr id="11" name="Freeform 4"/>
            <p:cNvSpPr>
              <a:spLocks/>
            </p:cNvSpPr>
            <p:nvPr/>
          </p:nvSpPr>
          <p:spPr bwMode="gray">
            <a:xfrm>
              <a:off x="1660" y="2336"/>
              <a:ext cx="912" cy="1231"/>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hlink"/>
                </a:gs>
                <a:gs pos="100000">
                  <a:schemeClr val="hlink">
                    <a:gamma/>
                    <a:shade val="46275"/>
                    <a:invGamma/>
                  </a:schemeClr>
                </a:gs>
              </a:gsLst>
              <a:lin ang="5400000" scaled="1"/>
            </a:gradFill>
            <a:ln w="0">
              <a:noFill/>
              <a:prstDash val="solid"/>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12" name="Freeform 5"/>
            <p:cNvSpPr>
              <a:spLocks/>
            </p:cNvSpPr>
            <p:nvPr/>
          </p:nvSpPr>
          <p:spPr bwMode="gray">
            <a:xfrm rot="7200000">
              <a:off x="2726" y="1656"/>
              <a:ext cx="860" cy="1305"/>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accent1"/>
                </a:gs>
                <a:gs pos="100000">
                  <a:schemeClr val="accent1">
                    <a:gamma/>
                    <a:shade val="46275"/>
                    <a:invGamma/>
                  </a:schemeClr>
                </a:gs>
              </a:gsLst>
              <a:lin ang="5400000" scaled="1"/>
            </a:gradFill>
            <a:ln w="0">
              <a:noFill/>
              <a:prstDash val="solid"/>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grpSp>
          <p:nvGrpSpPr>
            <p:cNvPr id="13" name="Group 6"/>
            <p:cNvGrpSpPr>
              <a:grpSpLocks/>
            </p:cNvGrpSpPr>
            <p:nvPr/>
          </p:nvGrpSpPr>
          <p:grpSpPr bwMode="auto">
            <a:xfrm>
              <a:off x="1712" y="1647"/>
              <a:ext cx="1480" cy="1302"/>
              <a:chOff x="1712" y="1389"/>
              <a:chExt cx="1480" cy="1302"/>
            </a:xfrm>
          </p:grpSpPr>
          <p:sp>
            <p:nvSpPr>
              <p:cNvPr id="23" name="AutoShape 7"/>
              <p:cNvSpPr>
                <a:spLocks noChangeArrowheads="1"/>
              </p:cNvSpPr>
              <p:nvPr/>
            </p:nvSpPr>
            <p:spPr bwMode="gray">
              <a:xfrm rot="-9000000">
                <a:off x="1712" y="2311"/>
                <a:ext cx="908" cy="380"/>
              </a:xfrm>
              <a:prstGeom prst="triangle">
                <a:avLst>
                  <a:gd name="adj" fmla="val 50000"/>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sp>
            <p:nvSpPr>
              <p:cNvPr id="24" name="Freeform 8"/>
              <p:cNvSpPr>
                <a:spLocks/>
              </p:cNvSpPr>
              <p:nvPr/>
            </p:nvSpPr>
            <p:spPr bwMode="gray">
              <a:xfrm rot="7200000">
                <a:off x="1961" y="1810"/>
                <a:ext cx="948" cy="508"/>
              </a:xfrm>
              <a:custGeom>
                <a:avLst/>
                <a:gdLst>
                  <a:gd name="T0" fmla="*/ 2419 w 750"/>
                  <a:gd name="T1" fmla="*/ 0 h 378"/>
                  <a:gd name="T2" fmla="*/ 0 w 750"/>
                  <a:gd name="T3" fmla="*/ 0 h 378"/>
                  <a:gd name="T4" fmla="*/ 8 w 750"/>
                  <a:gd name="T5" fmla="*/ 852 h 378"/>
                  <a:gd name="T6" fmla="*/ 90 w 750"/>
                  <a:gd name="T7" fmla="*/ 1658 h 378"/>
                  <a:gd name="T8" fmla="*/ 2419 w 750"/>
                  <a:gd name="T9" fmla="*/ 1658 h 378"/>
                  <a:gd name="T10" fmla="*/ 2419 w 750"/>
                  <a:gd name="T11" fmla="*/ 0 h 378"/>
                  <a:gd name="T12" fmla="*/ 2419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accent1"/>
              </a:solidFill>
              <a:ln>
                <a:noFill/>
              </a:ln>
              <a:extLst>
                <a:ext uri="{91240B29-F687-4F45-9708-019B960494DF}">
                  <a14:hiddenLine xmlns:a14="http://schemas.microsoft.com/office/drawing/2010/main" w="0">
                    <a:solidFill>
                      <a:srgbClr val="000000"/>
                    </a:solidFill>
                    <a:round/>
                    <a:headEnd/>
                    <a:tailEnd/>
                  </a14:hiddenLine>
                </a:ext>
              </a:extLst>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sp>
            <p:nvSpPr>
              <p:cNvPr id="25" name="Freeform 9"/>
              <p:cNvSpPr>
                <a:spLocks/>
              </p:cNvSpPr>
              <p:nvPr/>
            </p:nvSpPr>
            <p:spPr bwMode="gray">
              <a:xfrm rot="7200000">
                <a:off x="2637" y="1226"/>
                <a:ext cx="392" cy="718"/>
              </a:xfrm>
              <a:custGeom>
                <a:avLst/>
                <a:gdLst>
                  <a:gd name="T0" fmla="*/ 154 w 495"/>
                  <a:gd name="T1" fmla="*/ 63 h 971"/>
                  <a:gd name="T2" fmla="*/ 154 w 495"/>
                  <a:gd name="T3" fmla="*/ 215 h 971"/>
                  <a:gd name="T4" fmla="*/ 144 w 495"/>
                  <a:gd name="T5" fmla="*/ 213 h 971"/>
                  <a:gd name="T6" fmla="*/ 134 w 495"/>
                  <a:gd name="T7" fmla="*/ 211 h 971"/>
                  <a:gd name="T8" fmla="*/ 125 w 495"/>
                  <a:gd name="T9" fmla="*/ 206 h 971"/>
                  <a:gd name="T10" fmla="*/ 116 w 495"/>
                  <a:gd name="T11" fmla="*/ 198 h 971"/>
                  <a:gd name="T12" fmla="*/ 105 w 495"/>
                  <a:gd name="T13" fmla="*/ 189 h 971"/>
                  <a:gd name="T14" fmla="*/ 95 w 495"/>
                  <a:gd name="T15" fmla="*/ 177 h 971"/>
                  <a:gd name="T16" fmla="*/ 84 w 495"/>
                  <a:gd name="T17" fmla="*/ 162 h 971"/>
                  <a:gd name="T18" fmla="*/ 70 w 495"/>
                  <a:gd name="T19" fmla="*/ 143 h 971"/>
                  <a:gd name="T20" fmla="*/ 57 w 495"/>
                  <a:gd name="T21" fmla="*/ 123 h 971"/>
                  <a:gd name="T22" fmla="*/ 40 w 495"/>
                  <a:gd name="T23" fmla="*/ 97 h 971"/>
                  <a:gd name="T24" fmla="*/ 30 w 495"/>
                  <a:gd name="T25" fmla="*/ 81 h 971"/>
                  <a:gd name="T26" fmla="*/ 9 w 495"/>
                  <a:gd name="T27" fmla="*/ 47 h 971"/>
                  <a:gd name="T28" fmla="*/ 2 w 495"/>
                  <a:gd name="T29" fmla="*/ 28 h 971"/>
                  <a:gd name="T30" fmla="*/ 0 w 495"/>
                  <a:gd name="T31" fmla="*/ 13 h 971"/>
                  <a:gd name="T32" fmla="*/ 5 w 495"/>
                  <a:gd name="T33" fmla="*/ 0 h 971"/>
                  <a:gd name="T34" fmla="*/ 5 w 495"/>
                  <a:gd name="T35" fmla="*/ 10 h 971"/>
                  <a:gd name="T36" fmla="*/ 5 w 495"/>
                  <a:gd name="T37" fmla="*/ 16 h 971"/>
                  <a:gd name="T38" fmla="*/ 5 w 495"/>
                  <a:gd name="T39" fmla="*/ 22 h 971"/>
                  <a:gd name="T40" fmla="*/ 6 w 495"/>
                  <a:gd name="T41" fmla="*/ 28 h 971"/>
                  <a:gd name="T42" fmla="*/ 9 w 495"/>
                  <a:gd name="T43" fmla="*/ 36 h 971"/>
                  <a:gd name="T44" fmla="*/ 17 w 495"/>
                  <a:gd name="T45" fmla="*/ 44 h 971"/>
                  <a:gd name="T46" fmla="*/ 26 w 495"/>
                  <a:gd name="T47" fmla="*/ 51 h 971"/>
                  <a:gd name="T48" fmla="*/ 39 w 495"/>
                  <a:gd name="T49" fmla="*/ 58 h 971"/>
                  <a:gd name="T50" fmla="*/ 55 w 495"/>
                  <a:gd name="T51" fmla="*/ 61 h 971"/>
                  <a:gd name="T52" fmla="*/ 77 w 495"/>
                  <a:gd name="T53" fmla="*/ 63 h 971"/>
                  <a:gd name="T54" fmla="*/ 154 w 495"/>
                  <a:gd name="T55" fmla="*/ 63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1"/>
              </a:solidFill>
              <a:ln>
                <a:noFill/>
              </a:ln>
              <a:extLst>
                <a:ext uri="{91240B29-F687-4F45-9708-019B960494DF}">
                  <a14:hiddenLine xmlns:a14="http://schemas.microsoft.com/office/drawing/2010/main" w="0">
                    <a:solidFill>
                      <a:srgbClr val="000000"/>
                    </a:solidFill>
                    <a:round/>
                    <a:headEnd/>
                    <a:tailEnd/>
                  </a14:hiddenLine>
                </a:ext>
              </a:extLst>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grpSp>
        <p:sp>
          <p:nvSpPr>
            <p:cNvPr id="14" name="Freeform 10"/>
            <p:cNvSpPr>
              <a:spLocks/>
            </p:cNvSpPr>
            <p:nvPr/>
          </p:nvSpPr>
          <p:spPr bwMode="gray">
            <a:xfrm rot="14400000">
              <a:off x="2798" y="2823"/>
              <a:ext cx="860" cy="1305"/>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gradFill rotWithShape="1">
              <a:gsLst>
                <a:gs pos="0">
                  <a:schemeClr val="accent2"/>
                </a:gs>
                <a:gs pos="100000">
                  <a:schemeClr val="accent2">
                    <a:gamma/>
                    <a:shade val="46275"/>
                    <a:invGamma/>
                  </a:schemeClr>
                </a:gs>
              </a:gsLst>
              <a:lin ang="5400000" scaled="1"/>
            </a:gradFill>
            <a:ln w="0">
              <a:noFill/>
              <a:prstDash val="solid"/>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grpSp>
          <p:nvGrpSpPr>
            <p:cNvPr id="15" name="Group 11"/>
            <p:cNvGrpSpPr>
              <a:grpSpLocks/>
            </p:cNvGrpSpPr>
            <p:nvPr/>
          </p:nvGrpSpPr>
          <p:grpSpPr bwMode="auto">
            <a:xfrm>
              <a:off x="2849" y="2249"/>
              <a:ext cx="1296" cy="1381"/>
              <a:chOff x="2854" y="1996"/>
              <a:chExt cx="1296" cy="1381"/>
            </a:xfrm>
          </p:grpSpPr>
          <p:sp>
            <p:nvSpPr>
              <p:cNvPr id="20" name="AutoShape 12"/>
              <p:cNvSpPr>
                <a:spLocks noChangeArrowheads="1"/>
              </p:cNvSpPr>
              <p:nvPr/>
            </p:nvSpPr>
            <p:spPr bwMode="gray">
              <a:xfrm rot="-1800000">
                <a:off x="2854" y="1996"/>
                <a:ext cx="906" cy="380"/>
              </a:xfrm>
              <a:prstGeom prst="triangle">
                <a:avLst>
                  <a:gd name="adj" fmla="val 50000"/>
                </a:avLst>
              </a:prstGeom>
              <a:solidFill>
                <a:schemeClr val="accent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sp>
            <p:nvSpPr>
              <p:cNvPr id="21" name="Freeform 13"/>
              <p:cNvSpPr>
                <a:spLocks/>
              </p:cNvSpPr>
              <p:nvPr/>
            </p:nvSpPr>
            <p:spPr bwMode="gray">
              <a:xfrm rot="-7200000">
                <a:off x="3102" y="2371"/>
                <a:ext cx="948" cy="507"/>
              </a:xfrm>
              <a:custGeom>
                <a:avLst/>
                <a:gdLst>
                  <a:gd name="T0" fmla="*/ 2419 w 750"/>
                  <a:gd name="T1" fmla="*/ 0 h 378"/>
                  <a:gd name="T2" fmla="*/ 0 w 750"/>
                  <a:gd name="T3" fmla="*/ 0 h 378"/>
                  <a:gd name="T4" fmla="*/ 8 w 750"/>
                  <a:gd name="T5" fmla="*/ 842 h 378"/>
                  <a:gd name="T6" fmla="*/ 90 w 750"/>
                  <a:gd name="T7" fmla="*/ 1640 h 378"/>
                  <a:gd name="T8" fmla="*/ 2419 w 750"/>
                  <a:gd name="T9" fmla="*/ 1640 h 378"/>
                  <a:gd name="T10" fmla="*/ 2419 w 750"/>
                  <a:gd name="T11" fmla="*/ 0 h 378"/>
                  <a:gd name="T12" fmla="*/ 2419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accent2"/>
              </a:solidFill>
              <a:ln>
                <a:noFill/>
              </a:ln>
              <a:extLst>
                <a:ext uri="{91240B29-F687-4F45-9708-019B960494DF}">
                  <a14:hiddenLine xmlns:a14="http://schemas.microsoft.com/office/drawing/2010/main" w="0">
                    <a:solidFill>
                      <a:srgbClr val="000000"/>
                    </a:solidFill>
                    <a:round/>
                    <a:headEnd/>
                    <a:tailEnd/>
                  </a14:hiddenLine>
                </a:ext>
              </a:extLst>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sp>
            <p:nvSpPr>
              <p:cNvPr id="22" name="Freeform 14"/>
              <p:cNvSpPr>
                <a:spLocks/>
              </p:cNvSpPr>
              <p:nvPr/>
            </p:nvSpPr>
            <p:spPr bwMode="gray">
              <a:xfrm rot="-7200000">
                <a:off x="3618" y="2845"/>
                <a:ext cx="346" cy="718"/>
              </a:xfrm>
              <a:custGeom>
                <a:avLst/>
                <a:gdLst>
                  <a:gd name="T0" fmla="*/ 82 w 495"/>
                  <a:gd name="T1" fmla="*/ 63 h 971"/>
                  <a:gd name="T2" fmla="*/ 82 w 495"/>
                  <a:gd name="T3" fmla="*/ 215 h 971"/>
                  <a:gd name="T4" fmla="*/ 77 w 495"/>
                  <a:gd name="T5" fmla="*/ 213 h 971"/>
                  <a:gd name="T6" fmla="*/ 72 w 495"/>
                  <a:gd name="T7" fmla="*/ 211 h 971"/>
                  <a:gd name="T8" fmla="*/ 67 w 495"/>
                  <a:gd name="T9" fmla="*/ 206 h 971"/>
                  <a:gd name="T10" fmla="*/ 62 w 495"/>
                  <a:gd name="T11" fmla="*/ 198 h 971"/>
                  <a:gd name="T12" fmla="*/ 57 w 495"/>
                  <a:gd name="T13" fmla="*/ 189 h 971"/>
                  <a:gd name="T14" fmla="*/ 51 w 495"/>
                  <a:gd name="T15" fmla="*/ 177 h 971"/>
                  <a:gd name="T16" fmla="*/ 45 w 495"/>
                  <a:gd name="T17" fmla="*/ 162 h 971"/>
                  <a:gd name="T18" fmla="*/ 38 w 495"/>
                  <a:gd name="T19" fmla="*/ 143 h 971"/>
                  <a:gd name="T20" fmla="*/ 30 w 495"/>
                  <a:gd name="T21" fmla="*/ 123 h 971"/>
                  <a:gd name="T22" fmla="*/ 22 w 495"/>
                  <a:gd name="T23" fmla="*/ 97 h 971"/>
                  <a:gd name="T24" fmla="*/ 16 w 495"/>
                  <a:gd name="T25" fmla="*/ 81 h 971"/>
                  <a:gd name="T26" fmla="*/ 5 w 495"/>
                  <a:gd name="T27" fmla="*/ 47 h 971"/>
                  <a:gd name="T28" fmla="*/ 1 w 495"/>
                  <a:gd name="T29" fmla="*/ 28 h 971"/>
                  <a:gd name="T30" fmla="*/ 0 w 495"/>
                  <a:gd name="T31" fmla="*/ 13 h 971"/>
                  <a:gd name="T32" fmla="*/ 2 w 495"/>
                  <a:gd name="T33" fmla="*/ 0 h 971"/>
                  <a:gd name="T34" fmla="*/ 2 w 495"/>
                  <a:gd name="T35" fmla="*/ 10 h 971"/>
                  <a:gd name="T36" fmla="*/ 2 w 495"/>
                  <a:gd name="T37" fmla="*/ 16 h 971"/>
                  <a:gd name="T38" fmla="*/ 2 w 495"/>
                  <a:gd name="T39" fmla="*/ 22 h 971"/>
                  <a:gd name="T40" fmla="*/ 3 w 495"/>
                  <a:gd name="T41" fmla="*/ 28 h 971"/>
                  <a:gd name="T42" fmla="*/ 5 w 495"/>
                  <a:gd name="T43" fmla="*/ 36 h 971"/>
                  <a:gd name="T44" fmla="*/ 9 w 495"/>
                  <a:gd name="T45" fmla="*/ 44 h 971"/>
                  <a:gd name="T46" fmla="*/ 14 w 495"/>
                  <a:gd name="T47" fmla="*/ 51 h 971"/>
                  <a:gd name="T48" fmla="*/ 21 w 495"/>
                  <a:gd name="T49" fmla="*/ 58 h 971"/>
                  <a:gd name="T50" fmla="*/ 30 w 495"/>
                  <a:gd name="T51" fmla="*/ 61 h 971"/>
                  <a:gd name="T52" fmla="*/ 41 w 495"/>
                  <a:gd name="T53" fmla="*/ 63 h 971"/>
                  <a:gd name="T54" fmla="*/ 82 w 495"/>
                  <a:gd name="T55" fmla="*/ 63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accent2"/>
              </a:solidFill>
              <a:ln>
                <a:noFill/>
              </a:ln>
              <a:extLst>
                <a:ext uri="{91240B29-F687-4F45-9708-019B960494DF}">
                  <a14:hiddenLine xmlns:a14="http://schemas.microsoft.com/office/drawing/2010/main" w="0">
                    <a:solidFill>
                      <a:srgbClr val="000000"/>
                    </a:solidFill>
                    <a:round/>
                    <a:headEnd/>
                    <a:tailEnd/>
                  </a14:hiddenLine>
                </a:ext>
              </a:extLst>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grpSp>
        <p:grpSp>
          <p:nvGrpSpPr>
            <p:cNvPr id="16" name="Group 15"/>
            <p:cNvGrpSpPr>
              <a:grpSpLocks/>
            </p:cNvGrpSpPr>
            <p:nvPr/>
          </p:nvGrpSpPr>
          <p:grpSpPr bwMode="auto">
            <a:xfrm>
              <a:off x="1655" y="3095"/>
              <a:ext cx="1571" cy="879"/>
              <a:chOff x="1655" y="2837"/>
              <a:chExt cx="1571" cy="879"/>
            </a:xfrm>
          </p:grpSpPr>
          <p:sp>
            <p:nvSpPr>
              <p:cNvPr id="17" name="Freeform 16"/>
              <p:cNvSpPr>
                <a:spLocks/>
              </p:cNvSpPr>
              <p:nvPr/>
            </p:nvSpPr>
            <p:spPr bwMode="gray">
              <a:xfrm>
                <a:off x="1655" y="2837"/>
                <a:ext cx="366" cy="692"/>
              </a:xfrm>
              <a:custGeom>
                <a:avLst/>
                <a:gdLst>
                  <a:gd name="T0" fmla="*/ 109 w 495"/>
                  <a:gd name="T1" fmla="*/ 52 h 971"/>
                  <a:gd name="T2" fmla="*/ 109 w 495"/>
                  <a:gd name="T3" fmla="*/ 178 h 971"/>
                  <a:gd name="T4" fmla="*/ 102 w 495"/>
                  <a:gd name="T5" fmla="*/ 177 h 971"/>
                  <a:gd name="T6" fmla="*/ 95 w 495"/>
                  <a:gd name="T7" fmla="*/ 175 h 971"/>
                  <a:gd name="T8" fmla="*/ 89 w 495"/>
                  <a:gd name="T9" fmla="*/ 170 h 971"/>
                  <a:gd name="T10" fmla="*/ 82 w 495"/>
                  <a:gd name="T11" fmla="*/ 165 h 971"/>
                  <a:gd name="T12" fmla="*/ 75 w 495"/>
                  <a:gd name="T13" fmla="*/ 157 h 971"/>
                  <a:gd name="T14" fmla="*/ 67 w 495"/>
                  <a:gd name="T15" fmla="*/ 148 h 971"/>
                  <a:gd name="T16" fmla="*/ 60 w 495"/>
                  <a:gd name="T17" fmla="*/ 135 h 971"/>
                  <a:gd name="T18" fmla="*/ 50 w 495"/>
                  <a:gd name="T19" fmla="*/ 119 h 971"/>
                  <a:gd name="T20" fmla="*/ 41 w 495"/>
                  <a:gd name="T21" fmla="*/ 102 h 971"/>
                  <a:gd name="T22" fmla="*/ 28 w 495"/>
                  <a:gd name="T23" fmla="*/ 81 h 971"/>
                  <a:gd name="T24" fmla="*/ 21 w 495"/>
                  <a:gd name="T25" fmla="*/ 68 h 971"/>
                  <a:gd name="T26" fmla="*/ 7 w 495"/>
                  <a:gd name="T27" fmla="*/ 38 h 971"/>
                  <a:gd name="T28" fmla="*/ 1 w 495"/>
                  <a:gd name="T29" fmla="*/ 24 h 971"/>
                  <a:gd name="T30" fmla="*/ 0 w 495"/>
                  <a:gd name="T31" fmla="*/ 11 h 971"/>
                  <a:gd name="T32" fmla="*/ 3 w 495"/>
                  <a:gd name="T33" fmla="*/ 0 h 971"/>
                  <a:gd name="T34" fmla="*/ 3 w 495"/>
                  <a:gd name="T35" fmla="*/ 8 h 971"/>
                  <a:gd name="T36" fmla="*/ 3 w 495"/>
                  <a:gd name="T37" fmla="*/ 14 h 971"/>
                  <a:gd name="T38" fmla="*/ 3 w 495"/>
                  <a:gd name="T39" fmla="*/ 19 h 971"/>
                  <a:gd name="T40" fmla="*/ 4 w 495"/>
                  <a:gd name="T41" fmla="*/ 24 h 971"/>
                  <a:gd name="T42" fmla="*/ 7 w 495"/>
                  <a:gd name="T43" fmla="*/ 29 h 971"/>
                  <a:gd name="T44" fmla="*/ 12 w 495"/>
                  <a:gd name="T45" fmla="*/ 36 h 971"/>
                  <a:gd name="T46" fmla="*/ 19 w 495"/>
                  <a:gd name="T47" fmla="*/ 43 h 971"/>
                  <a:gd name="T48" fmla="*/ 27 w 495"/>
                  <a:gd name="T49" fmla="*/ 48 h 971"/>
                  <a:gd name="T50" fmla="*/ 39 w 495"/>
                  <a:gd name="T51" fmla="*/ 51 h 971"/>
                  <a:gd name="T52" fmla="*/ 54 w 495"/>
                  <a:gd name="T53" fmla="*/ 52 h 971"/>
                  <a:gd name="T54" fmla="*/ 109 w 495"/>
                  <a:gd name="T55" fmla="*/ 52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solidFill>
                <a:schemeClr val="hlink"/>
              </a:solidFill>
              <a:ln>
                <a:noFill/>
              </a:ln>
              <a:extLst>
                <a:ext uri="{91240B29-F687-4F45-9708-019B960494DF}">
                  <a14:hiddenLine xmlns:a14="http://schemas.microsoft.com/office/drawing/2010/main" w="0">
                    <a:solidFill>
                      <a:srgbClr val="000000"/>
                    </a:solidFill>
                    <a:round/>
                    <a:headEnd/>
                    <a:tailEnd/>
                  </a14:hiddenLine>
                </a:ext>
              </a:extLst>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sp>
            <p:nvSpPr>
              <p:cNvPr id="18" name="AutoShape 17"/>
              <p:cNvSpPr>
                <a:spLocks noChangeArrowheads="1"/>
              </p:cNvSpPr>
              <p:nvPr/>
            </p:nvSpPr>
            <p:spPr bwMode="gray">
              <a:xfrm rot="5400000">
                <a:off x="2589" y="3078"/>
                <a:ext cx="872" cy="403"/>
              </a:xfrm>
              <a:prstGeom prst="triangle">
                <a:avLst>
                  <a:gd name="adj" fmla="val 50000"/>
                </a:avLst>
              </a:prstGeom>
              <a:solidFill>
                <a:schemeClr val="hlink"/>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sp>
            <p:nvSpPr>
              <p:cNvPr id="19" name="Freeform 18"/>
              <p:cNvSpPr>
                <a:spLocks/>
              </p:cNvSpPr>
              <p:nvPr/>
            </p:nvSpPr>
            <p:spPr bwMode="gray">
              <a:xfrm>
                <a:off x="1985" y="3040"/>
                <a:ext cx="1005" cy="489"/>
              </a:xfrm>
              <a:custGeom>
                <a:avLst/>
                <a:gdLst>
                  <a:gd name="T0" fmla="*/ 3241 w 750"/>
                  <a:gd name="T1" fmla="*/ 0 h 378"/>
                  <a:gd name="T2" fmla="*/ 0 w 750"/>
                  <a:gd name="T3" fmla="*/ 0 h 378"/>
                  <a:gd name="T4" fmla="*/ 9 w 750"/>
                  <a:gd name="T5" fmla="*/ 702 h 378"/>
                  <a:gd name="T6" fmla="*/ 122 w 750"/>
                  <a:gd name="T7" fmla="*/ 1371 h 378"/>
                  <a:gd name="T8" fmla="*/ 3241 w 750"/>
                  <a:gd name="T9" fmla="*/ 1371 h 378"/>
                  <a:gd name="T10" fmla="*/ 3241 w 750"/>
                  <a:gd name="T11" fmla="*/ 0 h 378"/>
                  <a:gd name="T12" fmla="*/ 3241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solidFill>
                <a:schemeClr val="hlink"/>
              </a:solidFill>
              <a:ln>
                <a:noFill/>
              </a:ln>
              <a:extLst>
                <a:ext uri="{91240B29-F687-4F45-9708-019B960494DF}">
                  <a14:hiddenLine xmlns:a14="http://schemas.microsoft.com/office/drawing/2010/main" w="0">
                    <a:solidFill>
                      <a:srgbClr val="000000"/>
                    </a:solidFill>
                    <a:round/>
                    <a:headEnd/>
                    <a:tailEnd/>
                  </a14:hiddenLine>
                </a:ext>
              </a:extLst>
            </p:spPr>
            <p:txBody>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endParaRPr lang="zh-CN" altLang="en-US"/>
              </a:p>
            </p:txBody>
          </p:sp>
        </p:grpSp>
      </p:grpSp>
      <p:sp>
        <p:nvSpPr>
          <p:cNvPr id="26" name="Text Box 19"/>
          <p:cNvSpPr txBox="1">
            <a:spLocks noChangeArrowheads="1"/>
          </p:cNvSpPr>
          <p:nvPr/>
        </p:nvSpPr>
        <p:spPr bwMode="auto">
          <a:xfrm>
            <a:off x="5652120" y="4941168"/>
            <a:ext cx="1229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a:r>
              <a:rPr lang="zh-CN" altLang="en-US" b="1" dirty="0" smtClean="0"/>
              <a:t>种子基金</a:t>
            </a:r>
            <a:endParaRPr lang="en-US" altLang="zh-CN" b="1" dirty="0"/>
          </a:p>
        </p:txBody>
      </p:sp>
      <p:sp>
        <p:nvSpPr>
          <p:cNvPr id="27" name="Text Box 19"/>
          <p:cNvSpPr txBox="1">
            <a:spLocks noChangeArrowheads="1"/>
          </p:cNvSpPr>
          <p:nvPr/>
        </p:nvSpPr>
        <p:spPr bwMode="auto">
          <a:xfrm>
            <a:off x="7806526" y="4946313"/>
            <a:ext cx="1229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a:r>
              <a:rPr lang="zh-CN" altLang="en-US" b="1" dirty="0" smtClean="0"/>
              <a:t>社会资本</a:t>
            </a:r>
            <a:endParaRPr lang="en-US" altLang="zh-CN" b="1" dirty="0"/>
          </a:p>
        </p:txBody>
      </p:sp>
      <p:sp>
        <p:nvSpPr>
          <p:cNvPr id="28" name="Text Box 19"/>
          <p:cNvSpPr txBox="1">
            <a:spLocks noChangeArrowheads="1"/>
          </p:cNvSpPr>
          <p:nvPr/>
        </p:nvSpPr>
        <p:spPr bwMode="auto">
          <a:xfrm>
            <a:off x="5954910" y="1979548"/>
            <a:ext cx="2793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a:r>
              <a:rPr lang="zh-CN" altLang="en-US" b="1" dirty="0" smtClean="0"/>
              <a:t>引导基金（政府支持）</a:t>
            </a:r>
            <a:endParaRPr lang="en-US" altLang="zh-CN" b="1" dirty="0"/>
          </a:p>
        </p:txBody>
      </p:sp>
      <p:sp>
        <p:nvSpPr>
          <p:cNvPr id="33" name="Text Box 19"/>
          <p:cNvSpPr txBox="1">
            <a:spLocks noChangeArrowheads="1"/>
          </p:cNvSpPr>
          <p:nvPr/>
        </p:nvSpPr>
        <p:spPr bwMode="auto">
          <a:xfrm>
            <a:off x="6660232" y="3645024"/>
            <a:ext cx="1229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a:r>
              <a:rPr lang="zh-CN" altLang="en-US" b="1" dirty="0"/>
              <a:t>产业</a:t>
            </a:r>
            <a:r>
              <a:rPr lang="zh-CN" altLang="en-US" b="1" dirty="0" smtClean="0"/>
              <a:t>基金</a:t>
            </a:r>
            <a:endParaRPr lang="en-US" altLang="zh-CN" b="1" dirty="0"/>
          </a:p>
        </p:txBody>
      </p:sp>
    </p:spTree>
    <p:extLst>
      <p:ext uri="{BB962C8B-B14F-4D97-AF65-F5344CB8AC3E}">
        <p14:creationId xmlns:p14="http://schemas.microsoft.com/office/powerpoint/2010/main" val="18169346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stretch>
            <a:fillRect/>
          </a:stretch>
        </p:blipFill>
        <p:spPr>
          <a:xfrm>
            <a:off x="683568" y="0"/>
            <a:ext cx="8496944" cy="6858000"/>
          </a:xfrm>
          <a:prstGeom prst="rect">
            <a:avLst/>
          </a:prstGeom>
        </p:spPr>
      </p:pic>
      <p:sp>
        <p:nvSpPr>
          <p:cNvPr id="2" name="椭圆 4"/>
          <p:cNvSpPr>
            <a:spLocks noChangeArrowheads="1"/>
          </p:cNvSpPr>
          <p:nvPr/>
        </p:nvSpPr>
        <p:spPr bwMode="auto">
          <a:xfrm>
            <a:off x="6228184" y="3798570"/>
            <a:ext cx="2917379" cy="3055620"/>
          </a:xfrm>
          <a:prstGeom prst="ellipse">
            <a:avLst/>
          </a:prstGeom>
          <a:solidFill>
            <a:srgbClr val="F49022">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0724" name="椭圆 5"/>
          <p:cNvSpPr>
            <a:spLocks noChangeArrowheads="1"/>
          </p:cNvSpPr>
          <p:nvPr/>
        </p:nvSpPr>
        <p:spPr bwMode="auto">
          <a:xfrm>
            <a:off x="-8319" y="-851534"/>
            <a:ext cx="5605561" cy="5528310"/>
          </a:xfrm>
          <a:prstGeom prst="ellipse">
            <a:avLst/>
          </a:prstGeom>
          <a:solidFill>
            <a:srgbClr val="53C3B0">
              <a:alpha val="50195"/>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0726" name="矩形 9"/>
          <p:cNvSpPr>
            <a:spLocks noChangeArrowheads="1"/>
          </p:cNvSpPr>
          <p:nvPr/>
        </p:nvSpPr>
        <p:spPr bwMode="auto">
          <a:xfrm>
            <a:off x="6717139" y="5014917"/>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zh-CN" altLang="en-US" sz="3600" b="1" dirty="0" smtClean="0">
                <a:latin typeface="微软雅黑" panose="020B0503020204020204" pitchFamily="34" charset="-122"/>
                <a:ea typeface="微软雅黑" panose="020B0503020204020204" pitchFamily="34" charset="-122"/>
                <a:sym typeface="微软雅黑" panose="020B0503020204020204" pitchFamily="34" charset="-122"/>
              </a:rPr>
              <a:t>第五部分</a:t>
            </a:r>
            <a:endParaRPr lang="zh-CN" altLang="en-US" sz="3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7" name="TextBox 11"/>
          <p:cNvSpPr>
            <a:spLocks noChangeArrowheads="1"/>
          </p:cNvSpPr>
          <p:nvPr/>
        </p:nvSpPr>
        <p:spPr bwMode="auto">
          <a:xfrm>
            <a:off x="395535" y="1204481"/>
            <a:ext cx="482453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dirty="0" smtClean="0">
                <a:latin typeface="微软雅黑" panose="020B0503020204020204" pitchFamily="34" charset="-122"/>
                <a:ea typeface="微软雅黑" panose="020B0503020204020204" pitchFamily="34" charset="-122"/>
                <a:sym typeface="微软雅黑" panose="020B0503020204020204" pitchFamily="34" charset="-122"/>
              </a:rPr>
              <a:t>“引资购商”急需世界顶级企业家和最纯洁职业经理人培训</a:t>
            </a:r>
            <a:endParaRPr lang="zh-CN" altLang="en-US" sz="3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灯片编号占位符 2"/>
          <p:cNvSpPr>
            <a:spLocks noGrp="1"/>
          </p:cNvSpPr>
          <p:nvPr>
            <p:ph type="sldNum" sz="quarter" idx="12"/>
          </p:nvPr>
        </p:nvSpPr>
        <p:spPr/>
        <p:txBody>
          <a:bodyPr/>
          <a:lstStyle/>
          <a:p>
            <a:pPr>
              <a:defRPr/>
            </a:pPr>
            <a:fld id="{D3A9C3A5-FEB3-4C6B-B00A-F3F971F46418}" type="slidenum">
              <a:rPr lang="zh-CN" altLang="en-US" smtClean="0"/>
              <a:t>41</a:t>
            </a:fld>
            <a:endParaRPr lang="zh-CN" altLang="en-US" sz="18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726"/>
                                        </p:tgtEl>
                                        <p:attrNameLst>
                                          <p:attrName>style.visibility</p:attrName>
                                        </p:attrNameLst>
                                      </p:cBhvr>
                                      <p:to>
                                        <p:strVal val="visible"/>
                                      </p:to>
                                    </p:set>
                                    <p:anim calcmode="lin" valueType="num">
                                      <p:cBhvr>
                                        <p:cTn id="7" dur="500" fill="hold"/>
                                        <p:tgtEl>
                                          <p:spTgt spid="307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26"/>
                                        </p:tgtEl>
                                        <p:attrNameLst>
                                          <p:attrName>ppt_y</p:attrName>
                                        </p:attrNameLst>
                                      </p:cBhvr>
                                      <p:tavLst>
                                        <p:tav tm="0">
                                          <p:val>
                                            <p:strVal val="#ppt_y"/>
                                          </p:val>
                                        </p:tav>
                                        <p:tav tm="100000">
                                          <p:val>
                                            <p:strVal val="#ppt_y"/>
                                          </p:val>
                                        </p:tav>
                                      </p:tavLst>
                                    </p:anim>
                                    <p:anim calcmode="lin" valueType="num">
                                      <p:cBhvr>
                                        <p:cTn id="9" dur="500" fill="hold"/>
                                        <p:tgtEl>
                                          <p:spTgt spid="307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26"/>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30726"/>
                                        </p:tgtEl>
                                      </p:cBhvr>
                                    </p:animEffect>
                                  </p:childTnLst>
                                </p:cTn>
                              </p:par>
                            </p:childTnLst>
                          </p:cTn>
                        </p:par>
                        <p:par>
                          <p:cTn id="12" fill="hold">
                            <p:stCondLst>
                              <p:cond delay="650"/>
                            </p:stCondLst>
                            <p:childTnLst>
                              <p:par>
                                <p:cTn id="13" presetID="22" presetClass="entr" presetSubtype="8" fill="hold" grpId="0" nodeType="afterEffect">
                                  <p:stCondLst>
                                    <p:cond delay="0"/>
                                  </p:stCondLst>
                                  <p:childTnLst>
                                    <p:set>
                                      <p:cBhvr>
                                        <p:cTn id="14" dur="1" fill="hold">
                                          <p:stCondLst>
                                            <p:cond delay="0"/>
                                          </p:stCondLst>
                                        </p:cTn>
                                        <p:tgtEl>
                                          <p:spTgt spid="30727"/>
                                        </p:tgtEl>
                                        <p:attrNameLst>
                                          <p:attrName>style.visibility</p:attrName>
                                        </p:attrNameLst>
                                      </p:cBhvr>
                                      <p:to>
                                        <p:strVal val="visible"/>
                                      </p:to>
                                    </p:set>
                                    <p:animEffect>
                                      <p:cBhvr>
                                        <p:cTn id="15" dur="900"/>
                                        <p:tgtEl>
                                          <p:spTgt spid="307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6" grpId="0" bldLvl="0" autoUpdateAnimBg="0"/>
      <p:bldP spid="30727" grpId="0" bldLvl="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260648"/>
            <a:ext cx="7992888" cy="1143000"/>
          </a:xfrm>
        </p:spPr>
        <p:txBody>
          <a:bodyPr>
            <a:normAutofit/>
          </a:bodyPr>
          <a:lstStyle/>
          <a:p>
            <a:pPr algn="l"/>
            <a:r>
              <a:rPr lang="zh-CN" altLang="en-US" sz="2800" b="1" dirty="0" smtClean="0"/>
              <a:t>中国企业界常常忽略的话题</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chemeClr val="accent6"/>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 name="灯片编号占位符 2"/>
          <p:cNvSpPr>
            <a:spLocks noGrp="1"/>
          </p:cNvSpPr>
          <p:nvPr>
            <p:ph type="sldNum" sz="quarter" idx="12"/>
          </p:nvPr>
        </p:nvSpPr>
        <p:spPr/>
        <p:txBody>
          <a:bodyPr/>
          <a:lstStyle/>
          <a:p>
            <a:fld id="{0C913308-F349-4B6D-A68A-DD1791B4A57B}" type="slidenum">
              <a:rPr lang="zh-CN" altLang="en-US" smtClean="0"/>
              <a:t>42</a:t>
            </a:fld>
            <a:endParaRPr lang="zh-CN" altLang="en-US"/>
          </a:p>
        </p:txBody>
      </p:sp>
      <p:sp>
        <p:nvSpPr>
          <p:cNvPr id="30" name="Freeform 2"/>
          <p:cNvSpPr>
            <a:spLocks/>
          </p:cNvSpPr>
          <p:nvPr/>
        </p:nvSpPr>
        <p:spPr bwMode="gray">
          <a:xfrm>
            <a:off x="1262236" y="5211539"/>
            <a:ext cx="7126188" cy="881757"/>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folHlink">
                  <a:gamma/>
                  <a:shade val="82745"/>
                  <a:invGamma/>
                </a:schemeClr>
              </a:gs>
              <a:gs pos="50000">
                <a:schemeClr val="folHlink"/>
              </a:gs>
              <a:gs pos="100000">
                <a:schemeClr val="folHlink">
                  <a:gamma/>
                  <a:shade val="82745"/>
                  <a:invGamma/>
                </a:schemeClr>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2" name="Freeform 3"/>
          <p:cNvSpPr>
            <a:spLocks/>
          </p:cNvSpPr>
          <p:nvPr/>
        </p:nvSpPr>
        <p:spPr bwMode="gray">
          <a:xfrm>
            <a:off x="560561" y="5211539"/>
            <a:ext cx="609600" cy="881757"/>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folHlink">
                  <a:gamma/>
                  <a:shade val="81961"/>
                  <a:invGamma/>
                </a:schemeClr>
              </a:gs>
              <a:gs pos="50000">
                <a:schemeClr val="folHlink"/>
              </a:gs>
              <a:gs pos="100000">
                <a:schemeClr val="folHlink">
                  <a:gamma/>
                  <a:shade val="81961"/>
                  <a:invGamma/>
                </a:schemeClr>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3" name="Freeform 4"/>
          <p:cNvSpPr>
            <a:spLocks/>
          </p:cNvSpPr>
          <p:nvPr/>
        </p:nvSpPr>
        <p:spPr bwMode="gray">
          <a:xfrm>
            <a:off x="1262236" y="4018558"/>
            <a:ext cx="7126188" cy="878582"/>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hlink">
                  <a:gamma/>
                  <a:shade val="72941"/>
                  <a:invGamma/>
                </a:schemeClr>
              </a:gs>
              <a:gs pos="50000">
                <a:schemeClr val="hlink"/>
              </a:gs>
              <a:gs pos="100000">
                <a:schemeClr val="hlink">
                  <a:gamma/>
                  <a:shade val="72941"/>
                  <a:invGamma/>
                </a:schemeClr>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4" name="Freeform 5"/>
          <p:cNvSpPr>
            <a:spLocks/>
          </p:cNvSpPr>
          <p:nvPr/>
        </p:nvSpPr>
        <p:spPr bwMode="gray">
          <a:xfrm>
            <a:off x="560561" y="4018558"/>
            <a:ext cx="609600" cy="878582"/>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hlink">
                  <a:gamma/>
                  <a:shade val="81961"/>
                  <a:invGamma/>
                </a:schemeClr>
              </a:gs>
              <a:gs pos="50000">
                <a:schemeClr val="hlink"/>
              </a:gs>
              <a:gs pos="100000">
                <a:schemeClr val="hlink">
                  <a:gamma/>
                  <a:shade val="81961"/>
                  <a:invGamma/>
                </a:schemeClr>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5" name="Text Box 6"/>
          <p:cNvSpPr txBox="1">
            <a:spLocks noChangeArrowheads="1"/>
          </p:cNvSpPr>
          <p:nvPr/>
        </p:nvSpPr>
        <p:spPr bwMode="gray">
          <a:xfrm>
            <a:off x="1403648" y="4077296"/>
            <a:ext cx="6866979" cy="707886"/>
          </a:xfrm>
          <a:prstGeom prst="rect">
            <a:avLst/>
          </a:prstGeom>
          <a:noFill/>
          <a:ln>
            <a:noFill/>
          </a:ln>
          <a:effectLst>
            <a:outerShdw dist="17961" dir="2700000"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eaLnBrk="1" hangingPunct="1">
              <a:spcBef>
                <a:spcPct val="50000"/>
              </a:spcBef>
            </a:pPr>
            <a:r>
              <a:rPr lang="zh-CN" altLang="en-US" sz="2000" b="1" dirty="0" smtClean="0">
                <a:solidFill>
                  <a:schemeClr val="bg1"/>
                </a:solidFill>
              </a:rPr>
              <a:t>不是雇几个国际上的职业经理人就能进行国际并购整合的，因为最后做决策得还是老板本人。</a:t>
            </a:r>
            <a:endParaRPr lang="en-US" altLang="zh-CN" sz="2000" b="1" dirty="0">
              <a:solidFill>
                <a:schemeClr val="bg1"/>
              </a:solidFill>
            </a:endParaRPr>
          </a:p>
        </p:txBody>
      </p:sp>
      <p:sp>
        <p:nvSpPr>
          <p:cNvPr id="36" name="Freeform 7"/>
          <p:cNvSpPr>
            <a:spLocks/>
          </p:cNvSpPr>
          <p:nvPr/>
        </p:nvSpPr>
        <p:spPr bwMode="gray">
          <a:xfrm>
            <a:off x="1262236" y="2775000"/>
            <a:ext cx="7126188" cy="898004"/>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accent1"/>
              </a:gs>
              <a:gs pos="50000">
                <a:schemeClr val="accent1">
                  <a:gamma/>
                  <a:tint val="73725"/>
                  <a:invGamma/>
                </a:schemeClr>
              </a:gs>
              <a:gs pos="100000">
                <a:schemeClr val="accent1"/>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7" name="Freeform 8"/>
          <p:cNvSpPr>
            <a:spLocks/>
          </p:cNvSpPr>
          <p:nvPr/>
        </p:nvSpPr>
        <p:spPr bwMode="gray">
          <a:xfrm>
            <a:off x="560561" y="2775000"/>
            <a:ext cx="609600" cy="898004"/>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accent1"/>
              </a:gs>
              <a:gs pos="50000">
                <a:schemeClr val="accent1">
                  <a:gamma/>
                  <a:tint val="73725"/>
                  <a:invGamma/>
                </a:schemeClr>
              </a:gs>
              <a:gs pos="100000">
                <a:schemeClr val="accent1"/>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8" name="Freeform 9"/>
          <p:cNvSpPr>
            <a:spLocks/>
          </p:cNvSpPr>
          <p:nvPr/>
        </p:nvSpPr>
        <p:spPr bwMode="gray">
          <a:xfrm>
            <a:off x="1262236" y="1556792"/>
            <a:ext cx="7126188" cy="896085"/>
          </a:xfrm>
          <a:custGeom>
            <a:avLst/>
            <a:gdLst/>
            <a:ahLst/>
            <a:cxnLst>
              <a:cxn ang="0">
                <a:pos x="0" y="5"/>
              </a:cxn>
              <a:cxn ang="0">
                <a:pos x="0" y="357"/>
              </a:cxn>
              <a:cxn ang="0">
                <a:pos x="2667" y="357"/>
              </a:cxn>
              <a:cxn ang="0">
                <a:pos x="2854" y="182"/>
              </a:cxn>
              <a:cxn ang="0">
                <a:pos x="2667" y="0"/>
              </a:cxn>
              <a:cxn ang="0">
                <a:pos x="0" y="5"/>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gradFill rotWithShape="1">
            <a:gsLst>
              <a:gs pos="0">
                <a:schemeClr val="accent2">
                  <a:gamma/>
                  <a:shade val="81961"/>
                  <a:invGamma/>
                </a:schemeClr>
              </a:gs>
              <a:gs pos="50000">
                <a:schemeClr val="accent2"/>
              </a:gs>
              <a:gs pos="100000">
                <a:schemeClr val="accent2">
                  <a:gamma/>
                  <a:shade val="81961"/>
                  <a:invGamma/>
                </a:schemeClr>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39" name="Freeform 10"/>
          <p:cNvSpPr>
            <a:spLocks/>
          </p:cNvSpPr>
          <p:nvPr/>
        </p:nvSpPr>
        <p:spPr bwMode="gray">
          <a:xfrm>
            <a:off x="560561" y="1556792"/>
            <a:ext cx="609600" cy="896085"/>
          </a:xfrm>
          <a:custGeom>
            <a:avLst/>
            <a:gdLst/>
            <a:ahLst/>
            <a:cxnLst>
              <a:cxn ang="0">
                <a:pos x="372" y="1"/>
              </a:cxn>
              <a:cxn ang="0">
                <a:pos x="372" y="358"/>
              </a:cxn>
              <a:cxn ang="0">
                <a:pos x="165" y="357"/>
              </a:cxn>
              <a:cxn ang="0">
                <a:pos x="0" y="181"/>
              </a:cxn>
              <a:cxn ang="0">
                <a:pos x="164" y="1"/>
              </a:cxn>
              <a:cxn ang="0">
                <a:pos x="372" y="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gradFill rotWithShape="1">
            <a:gsLst>
              <a:gs pos="0">
                <a:schemeClr val="accent2">
                  <a:gamma/>
                  <a:shade val="81961"/>
                  <a:invGamma/>
                </a:schemeClr>
              </a:gs>
              <a:gs pos="50000">
                <a:schemeClr val="accent2"/>
              </a:gs>
              <a:gs pos="100000">
                <a:schemeClr val="accent2">
                  <a:gamma/>
                  <a:shade val="81961"/>
                  <a:invGamma/>
                </a:schemeClr>
              </a:gs>
            </a:gsLst>
            <a:lin ang="5400000" scaled="1"/>
          </a:gradFill>
          <a:ln w="28575" cap="flat" cmpd="sng">
            <a:solidFill>
              <a:schemeClr val="bg2"/>
            </a:solidFill>
            <a:prstDash val="solid"/>
            <a:round/>
            <a:headEnd/>
            <a:tailEnd/>
          </a:ln>
          <a:effectLst>
            <a:outerShdw dist="35921" dir="2700000" algn="ctr" rotWithShape="0">
              <a:schemeClr val="bg2"/>
            </a:outerShdw>
          </a:effectLst>
        </p:spPr>
        <p:txBody>
          <a:bodyPr wrap="none" anchor="ct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defRPr/>
            </a:pPr>
            <a:endParaRPr lang="zh-CN" altLang="en-US"/>
          </a:p>
        </p:txBody>
      </p:sp>
      <p:sp>
        <p:nvSpPr>
          <p:cNvPr id="40" name="Text Box 11"/>
          <p:cNvSpPr txBox="1">
            <a:spLocks noChangeArrowheads="1"/>
          </p:cNvSpPr>
          <p:nvPr/>
        </p:nvSpPr>
        <p:spPr bwMode="gray">
          <a:xfrm>
            <a:off x="1403648" y="1657726"/>
            <a:ext cx="6866979" cy="707886"/>
          </a:xfrm>
          <a:prstGeom prst="rect">
            <a:avLst/>
          </a:prstGeom>
          <a:noFill/>
          <a:ln>
            <a:noFill/>
          </a:ln>
          <a:effectLst>
            <a:outerShdw dist="17961" dir="2700000"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eaLnBrk="1" hangingPunct="1">
              <a:spcBef>
                <a:spcPct val="50000"/>
              </a:spcBef>
            </a:pPr>
            <a:r>
              <a:rPr lang="zh-CN" altLang="en-US" sz="2000" b="1" dirty="0">
                <a:solidFill>
                  <a:schemeClr val="bg1"/>
                </a:solidFill>
              </a:rPr>
              <a:t>中国</a:t>
            </a:r>
            <a:r>
              <a:rPr lang="zh-CN" altLang="en-US" sz="2000" b="1" dirty="0" smtClean="0">
                <a:solidFill>
                  <a:schemeClr val="bg1"/>
                </a:solidFill>
              </a:rPr>
              <a:t>公司</a:t>
            </a:r>
            <a:r>
              <a:rPr lang="en-US" altLang="zh-CN" sz="2000" b="1" dirty="0" smtClean="0">
                <a:solidFill>
                  <a:schemeClr val="bg1"/>
                </a:solidFill>
              </a:rPr>
              <a:t>PE</a:t>
            </a:r>
            <a:r>
              <a:rPr lang="zh-CN" altLang="en-US" sz="2000" b="1" dirty="0" smtClean="0">
                <a:solidFill>
                  <a:schemeClr val="bg1"/>
                </a:solidFill>
              </a:rPr>
              <a:t>都高达</a:t>
            </a:r>
            <a:r>
              <a:rPr lang="en-US" altLang="zh-CN" sz="2000" b="1" dirty="0" smtClean="0">
                <a:solidFill>
                  <a:schemeClr val="bg1"/>
                </a:solidFill>
              </a:rPr>
              <a:t>20</a:t>
            </a:r>
            <a:r>
              <a:rPr lang="zh-CN" altLang="en-US" sz="2000" b="1" dirty="0" smtClean="0">
                <a:solidFill>
                  <a:schemeClr val="bg1"/>
                </a:solidFill>
              </a:rPr>
              <a:t>左右，而国外被价值低估的公司有很多，但中国企业还是喜欢窝里斗。</a:t>
            </a:r>
            <a:endParaRPr lang="en-US" altLang="zh-CN" sz="2000" b="1" dirty="0">
              <a:solidFill>
                <a:schemeClr val="bg1"/>
              </a:solidFill>
            </a:endParaRPr>
          </a:p>
        </p:txBody>
      </p:sp>
      <p:sp>
        <p:nvSpPr>
          <p:cNvPr id="41" name="Text Box 12"/>
          <p:cNvSpPr txBox="1">
            <a:spLocks noChangeArrowheads="1"/>
          </p:cNvSpPr>
          <p:nvPr/>
        </p:nvSpPr>
        <p:spPr bwMode="gray">
          <a:xfrm>
            <a:off x="1403648" y="2861034"/>
            <a:ext cx="6866979" cy="707886"/>
          </a:xfrm>
          <a:prstGeom prst="rect">
            <a:avLst/>
          </a:prstGeom>
          <a:noFill/>
          <a:ln>
            <a:noFill/>
          </a:ln>
          <a:effectLst>
            <a:outerShdw dist="17961" dir="2700000"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eaLnBrk="1" hangingPunct="1">
              <a:spcBef>
                <a:spcPct val="50000"/>
              </a:spcBef>
            </a:pPr>
            <a:r>
              <a:rPr lang="zh-CN" altLang="en-US" sz="2000" b="1" dirty="0" smtClean="0">
                <a:solidFill>
                  <a:schemeClr val="bg1"/>
                </a:solidFill>
              </a:rPr>
              <a:t>中国制造企业都是在没有国外资本监督的情况下自我成长起来的，与国际资本接触较少，国际视野和能力欠缺是短板。</a:t>
            </a:r>
            <a:endParaRPr lang="en-US" altLang="zh-CN" sz="2000" b="1" dirty="0">
              <a:solidFill>
                <a:schemeClr val="bg1"/>
              </a:solidFill>
            </a:endParaRPr>
          </a:p>
        </p:txBody>
      </p:sp>
      <p:sp>
        <p:nvSpPr>
          <p:cNvPr id="42" name="Text Box 13"/>
          <p:cNvSpPr txBox="1">
            <a:spLocks noChangeArrowheads="1"/>
          </p:cNvSpPr>
          <p:nvPr/>
        </p:nvSpPr>
        <p:spPr bwMode="gray">
          <a:xfrm>
            <a:off x="1403648" y="5445224"/>
            <a:ext cx="6866979" cy="400110"/>
          </a:xfrm>
          <a:prstGeom prst="rect">
            <a:avLst/>
          </a:prstGeom>
          <a:noFill/>
          <a:ln>
            <a:noFill/>
          </a:ln>
          <a:effectLst>
            <a:outerShdw dist="17961" dir="2700000"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spcBef>
                <a:spcPct val="50000"/>
              </a:spcBef>
            </a:pPr>
            <a:r>
              <a:rPr lang="zh-CN" altLang="en-US" sz="2000" b="1" dirty="0" smtClean="0">
                <a:solidFill>
                  <a:schemeClr val="bg1"/>
                </a:solidFill>
              </a:rPr>
              <a:t>企业家的国际视野只能通过培训而提升。</a:t>
            </a:r>
            <a:endParaRPr lang="en-US" altLang="zh-CN" sz="2000" b="1" dirty="0">
              <a:solidFill>
                <a:schemeClr val="bg1"/>
              </a:solidFill>
            </a:endParaRPr>
          </a:p>
        </p:txBody>
      </p:sp>
      <p:sp>
        <p:nvSpPr>
          <p:cNvPr id="43" name="Text Box 14"/>
          <p:cNvSpPr txBox="1">
            <a:spLocks noChangeArrowheads="1"/>
          </p:cNvSpPr>
          <p:nvPr/>
        </p:nvSpPr>
        <p:spPr bwMode="gray">
          <a:xfrm>
            <a:off x="755576" y="1600820"/>
            <a:ext cx="304800" cy="646331"/>
          </a:xfrm>
          <a:prstGeom prst="rect">
            <a:avLst/>
          </a:prstGeom>
          <a:noFill/>
          <a:ln>
            <a:noFill/>
          </a:ln>
          <a:effectLst>
            <a:outerShdw dist="28398" dir="1593903"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eaLnBrk="1" hangingPunct="1">
              <a:spcBef>
                <a:spcPct val="50000"/>
              </a:spcBef>
            </a:pPr>
            <a:r>
              <a:rPr lang="en-US" altLang="zh-CN" sz="3600" b="1" dirty="0" smtClean="0">
                <a:solidFill>
                  <a:schemeClr val="bg1"/>
                </a:solidFill>
              </a:rPr>
              <a:t>a</a:t>
            </a:r>
            <a:endParaRPr lang="en-US" altLang="zh-CN" sz="3600" b="1" dirty="0">
              <a:solidFill>
                <a:schemeClr val="bg1"/>
              </a:solidFill>
            </a:endParaRPr>
          </a:p>
        </p:txBody>
      </p:sp>
      <p:sp>
        <p:nvSpPr>
          <p:cNvPr id="44" name="Text Box 15"/>
          <p:cNvSpPr txBox="1">
            <a:spLocks noChangeArrowheads="1"/>
          </p:cNvSpPr>
          <p:nvPr/>
        </p:nvSpPr>
        <p:spPr bwMode="gray">
          <a:xfrm>
            <a:off x="738808" y="2808908"/>
            <a:ext cx="304800" cy="641350"/>
          </a:xfrm>
          <a:prstGeom prst="rect">
            <a:avLst/>
          </a:prstGeom>
          <a:noFill/>
          <a:ln>
            <a:noFill/>
          </a:ln>
          <a:effectLst>
            <a:outerShdw dist="28398" dir="1593903"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eaLnBrk="1" hangingPunct="1">
              <a:spcBef>
                <a:spcPct val="50000"/>
              </a:spcBef>
            </a:pPr>
            <a:r>
              <a:rPr lang="en-US" altLang="zh-CN" sz="3600" b="1" dirty="0" smtClean="0">
                <a:solidFill>
                  <a:schemeClr val="bg1"/>
                </a:solidFill>
              </a:rPr>
              <a:t>b</a:t>
            </a:r>
            <a:endParaRPr lang="en-US" altLang="zh-CN" sz="3600" b="1" dirty="0">
              <a:solidFill>
                <a:schemeClr val="bg1"/>
              </a:solidFill>
            </a:endParaRPr>
          </a:p>
        </p:txBody>
      </p:sp>
      <p:sp>
        <p:nvSpPr>
          <p:cNvPr id="45" name="Text Box 16"/>
          <p:cNvSpPr txBox="1">
            <a:spLocks noChangeArrowheads="1"/>
          </p:cNvSpPr>
          <p:nvPr/>
        </p:nvSpPr>
        <p:spPr bwMode="gray">
          <a:xfrm>
            <a:off x="738808" y="4033044"/>
            <a:ext cx="304800" cy="641350"/>
          </a:xfrm>
          <a:prstGeom prst="rect">
            <a:avLst/>
          </a:prstGeom>
          <a:noFill/>
          <a:ln>
            <a:noFill/>
          </a:ln>
          <a:effectLst>
            <a:outerShdw dist="28398" dir="1593903"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eaLnBrk="1" hangingPunct="1">
              <a:spcBef>
                <a:spcPct val="50000"/>
              </a:spcBef>
            </a:pPr>
            <a:r>
              <a:rPr lang="en-US" altLang="zh-CN" sz="3600" b="1" dirty="0" smtClean="0">
                <a:solidFill>
                  <a:schemeClr val="bg1"/>
                </a:solidFill>
              </a:rPr>
              <a:t>c</a:t>
            </a:r>
            <a:endParaRPr lang="en-US" altLang="zh-CN" sz="3600" b="1" dirty="0">
              <a:solidFill>
                <a:schemeClr val="bg1"/>
              </a:solidFill>
            </a:endParaRPr>
          </a:p>
        </p:txBody>
      </p:sp>
      <p:sp>
        <p:nvSpPr>
          <p:cNvPr id="46" name="Text Box 17"/>
          <p:cNvSpPr txBox="1">
            <a:spLocks noChangeArrowheads="1"/>
          </p:cNvSpPr>
          <p:nvPr/>
        </p:nvSpPr>
        <p:spPr bwMode="gray">
          <a:xfrm>
            <a:off x="738808" y="5229200"/>
            <a:ext cx="304800" cy="641350"/>
          </a:xfrm>
          <a:prstGeom prst="rect">
            <a:avLst/>
          </a:prstGeom>
          <a:noFill/>
          <a:ln>
            <a:noFill/>
          </a:ln>
          <a:effectLst>
            <a:outerShdw dist="28398" dir="1593903" algn="ctr" rotWithShape="0">
              <a:srgbClr val="333333">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a:lstStyle>
          <a:p>
            <a:pPr algn="ctr" eaLnBrk="1" hangingPunct="1">
              <a:spcBef>
                <a:spcPct val="50000"/>
              </a:spcBef>
            </a:pPr>
            <a:r>
              <a:rPr lang="en-US" altLang="zh-CN" sz="3600" b="1" dirty="0" smtClean="0">
                <a:solidFill>
                  <a:schemeClr val="bg1"/>
                </a:solidFill>
              </a:rPr>
              <a:t>d</a:t>
            </a:r>
            <a:endParaRPr lang="en-US" altLang="zh-CN" sz="3600" b="1" dirty="0">
              <a:solidFill>
                <a:schemeClr val="bg1"/>
              </a:solidFill>
            </a:endParaRPr>
          </a:p>
        </p:txBody>
      </p:sp>
    </p:spTree>
    <p:extLst>
      <p:ext uri="{BB962C8B-B14F-4D97-AF65-F5344CB8AC3E}">
        <p14:creationId xmlns:p14="http://schemas.microsoft.com/office/powerpoint/2010/main" val="12078836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260648"/>
            <a:ext cx="7992888" cy="1143000"/>
          </a:xfrm>
        </p:spPr>
        <p:txBody>
          <a:bodyPr>
            <a:normAutofit/>
          </a:bodyPr>
          <a:lstStyle/>
          <a:p>
            <a:pPr algn="l"/>
            <a:r>
              <a:rPr lang="zh-CN" altLang="en-US" sz="2800" b="1" dirty="0" smtClean="0"/>
              <a:t>中国企业家难以摆脱的困境</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chemeClr val="accent6"/>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1" name="内容占位符 2"/>
          <p:cNvSpPr>
            <a:spLocks noGrp="1"/>
          </p:cNvSpPr>
          <p:nvPr>
            <p:ph idx="1"/>
          </p:nvPr>
        </p:nvSpPr>
        <p:spPr>
          <a:xfrm>
            <a:off x="827584" y="1916832"/>
            <a:ext cx="7632848" cy="1898630"/>
          </a:xfrm>
          <a:noFill/>
          <a:ln w="28575">
            <a:noFill/>
            <a:prstDash val="dash"/>
          </a:ln>
        </p:spPr>
        <p:txBody>
          <a:bodyPr>
            <a:noAutofit/>
          </a:bodyPr>
          <a:lstStyle/>
          <a:p>
            <a:pPr marL="0" indent="0">
              <a:lnSpc>
                <a:spcPts val="2800"/>
              </a:lnSpc>
              <a:buNone/>
            </a:pPr>
            <a:r>
              <a:rPr lang="zh-CN" altLang="en-US" sz="2000" dirty="0" smtClean="0"/>
              <a:t>世界</a:t>
            </a:r>
            <a:r>
              <a:rPr lang="zh-CN" altLang="en-US" sz="2000" dirty="0"/>
              <a:t>顶级</a:t>
            </a:r>
            <a:r>
              <a:rPr lang="zh-CN" altLang="en-US" sz="2000" dirty="0" smtClean="0"/>
              <a:t>企业家往往需要</a:t>
            </a:r>
            <a:r>
              <a:rPr lang="zh-CN" altLang="en-US" sz="2000" dirty="0"/>
              <a:t>经历几代人才能成长起来</a:t>
            </a:r>
            <a:r>
              <a:rPr lang="zh-CN" altLang="en-US" sz="2000" dirty="0" smtClean="0"/>
              <a:t>，</a:t>
            </a:r>
            <a:r>
              <a:rPr lang="en-US" altLang="zh-CN" sz="2000" dirty="0" smtClean="0"/>
              <a:t>100</a:t>
            </a:r>
            <a:r>
              <a:rPr lang="zh-CN" altLang="en-US" sz="2000" dirty="0" smtClean="0"/>
              <a:t>多年前的西方国家市场变化速度很慢，也能让历代继承人有试错成长的机会；而中国短短</a:t>
            </a:r>
            <a:r>
              <a:rPr lang="en-US" altLang="zh-CN" sz="2000" dirty="0" smtClean="0"/>
              <a:t>30</a:t>
            </a:r>
            <a:r>
              <a:rPr lang="zh-CN" altLang="en-US" sz="2000" dirty="0"/>
              <a:t>年形成的现代社会，已是走过了西方国家企业家上百年的发展历程</a:t>
            </a:r>
            <a:r>
              <a:rPr lang="zh-CN" altLang="en-US" sz="2000" dirty="0" smtClean="0"/>
              <a:t>，形势错综复杂、瞬息万变，企业家要像速成班一样成长，很多企业还没等到第二代接班，第一代就关厂移民了。</a:t>
            </a:r>
            <a:endParaRPr lang="zh-CN" altLang="zh-CN" sz="2000" dirty="0"/>
          </a:p>
        </p:txBody>
      </p:sp>
      <p:sp>
        <p:nvSpPr>
          <p:cNvPr id="9" name="内容占位符 2"/>
          <p:cNvSpPr txBox="1"/>
          <p:nvPr/>
        </p:nvSpPr>
        <p:spPr>
          <a:xfrm>
            <a:off x="827584" y="4437112"/>
            <a:ext cx="7632848" cy="1872208"/>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ts val="2800"/>
              </a:lnSpc>
              <a:buNone/>
            </a:pPr>
            <a:r>
              <a:rPr lang="zh-CN" altLang="zh-CN" sz="2000" dirty="0" smtClean="0"/>
              <a:t>中国</a:t>
            </a:r>
            <a:r>
              <a:rPr lang="zh-CN" altLang="zh-CN" sz="2000" dirty="0"/>
              <a:t>第一代企业家大多出身草莽，只是碰到中国改革开放的历史机遇，十几年时间就从起家的几十个人迅速膨胀到了几万人的大企业，从几块钱小生意都要认真做的小商人迅速变为了年销售额几十亿甚至几百亿的大企业家，而这却使自小就到国外读书的年轻</a:t>
            </a:r>
            <a:r>
              <a:rPr lang="zh-CN" altLang="zh-CN" sz="2000" dirty="0" smtClean="0"/>
              <a:t>“富二代”</a:t>
            </a:r>
            <a:r>
              <a:rPr lang="zh-CN" altLang="en-US" sz="2000" dirty="0" smtClean="0"/>
              <a:t>有些</a:t>
            </a:r>
            <a:r>
              <a:rPr lang="zh-CN" altLang="zh-CN" sz="2000" dirty="0" smtClean="0"/>
              <a:t>措手不及</a:t>
            </a:r>
            <a:r>
              <a:rPr lang="zh-CN" altLang="zh-CN" sz="2000" dirty="0"/>
              <a:t>，回国后难以自如应对自家企业</a:t>
            </a:r>
            <a:r>
              <a:rPr lang="zh-CN" altLang="zh-CN" sz="2000" dirty="0" smtClean="0"/>
              <a:t>问题。</a:t>
            </a:r>
            <a:endParaRPr lang="zh-CN" altLang="zh-CN" sz="2000" dirty="0"/>
          </a:p>
        </p:txBody>
      </p:sp>
      <p:sp>
        <p:nvSpPr>
          <p:cNvPr id="10" name="矩形 20"/>
          <p:cNvSpPr>
            <a:spLocks noChangeArrowheads="1"/>
          </p:cNvSpPr>
          <p:nvPr/>
        </p:nvSpPr>
        <p:spPr bwMode="auto">
          <a:xfrm>
            <a:off x="539552" y="1455167"/>
            <a:ext cx="48245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1" hangingPunct="1">
              <a:buFont typeface="Arial" panose="020B0604020202020204" pitchFamily="34" charset="0"/>
              <a:buChar char="•"/>
            </a:pPr>
            <a:r>
              <a:rPr lang="en-US" altLang="zh-CN" sz="2000" b="1" dirty="0" smtClean="0">
                <a:latin typeface="+mn-ea"/>
                <a:sym typeface="微软雅黑" panose="020B0503020204020204" pitchFamily="34" charset="-122"/>
              </a:rPr>
              <a:t>a. </a:t>
            </a:r>
            <a:r>
              <a:rPr lang="zh-CN" altLang="en-US" sz="2000" b="1" dirty="0" smtClean="0">
                <a:latin typeface="+mn-ea"/>
                <a:sym typeface="微软雅黑" panose="020B0503020204020204" pitchFamily="34" charset="-122"/>
              </a:rPr>
              <a:t>第一代企业家的无奈</a:t>
            </a:r>
            <a:endParaRPr lang="zh-CN" altLang="en-US" sz="2000" b="1" dirty="0">
              <a:latin typeface="+mn-ea"/>
              <a:sym typeface="微软雅黑" panose="020B0503020204020204" pitchFamily="34" charset="-122"/>
            </a:endParaRPr>
          </a:p>
        </p:txBody>
      </p:sp>
      <p:sp>
        <p:nvSpPr>
          <p:cNvPr id="11" name="矩形 20"/>
          <p:cNvSpPr>
            <a:spLocks noChangeArrowheads="1"/>
          </p:cNvSpPr>
          <p:nvPr/>
        </p:nvSpPr>
        <p:spPr bwMode="auto">
          <a:xfrm>
            <a:off x="526691" y="3964994"/>
            <a:ext cx="48245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1" hangingPunct="1">
              <a:buFont typeface="Arial" panose="020B0604020202020204" pitchFamily="34" charset="0"/>
              <a:buChar char="•"/>
            </a:pPr>
            <a:r>
              <a:rPr lang="en-US" altLang="zh-CN" sz="2000" b="1" dirty="0" smtClean="0">
                <a:latin typeface="+mn-ea"/>
                <a:sym typeface="微软雅黑" panose="020B0503020204020204" pitchFamily="34" charset="-122"/>
              </a:rPr>
              <a:t>b. </a:t>
            </a:r>
            <a:r>
              <a:rPr lang="zh-CN" altLang="en-US" sz="2000" b="1" dirty="0" smtClean="0">
                <a:latin typeface="+mn-ea"/>
                <a:sym typeface="微软雅黑" panose="020B0503020204020204" pitchFamily="34" charset="-122"/>
              </a:rPr>
              <a:t>第二代企业家的迷茫</a:t>
            </a:r>
            <a:endParaRPr lang="zh-CN" altLang="en-US" sz="2000" b="1" dirty="0">
              <a:latin typeface="+mn-ea"/>
              <a:sym typeface="微软雅黑" panose="020B0503020204020204" pitchFamily="34" charset="-122"/>
            </a:endParaRPr>
          </a:p>
        </p:txBody>
      </p:sp>
      <p:sp>
        <p:nvSpPr>
          <p:cNvPr id="18" name="六边形 33"/>
          <p:cNvSpPr>
            <a:spLocks noChangeArrowheads="1"/>
          </p:cNvSpPr>
          <p:nvPr/>
        </p:nvSpPr>
        <p:spPr bwMode="auto">
          <a:xfrm>
            <a:off x="7260535" y="725319"/>
            <a:ext cx="1271905" cy="1119505"/>
          </a:xfrm>
          <a:prstGeom prst="hexagon">
            <a:avLst>
              <a:gd name="adj" fmla="val 24993"/>
              <a:gd name="vf" fmla="val 115470"/>
            </a:avLst>
          </a:prstGeom>
          <a:blipFill dpi="0" rotWithShape="1">
            <a:blip r:embed="rId3"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 name="六边形 34"/>
          <p:cNvSpPr>
            <a:spLocks noChangeArrowheads="1"/>
          </p:cNvSpPr>
          <p:nvPr/>
        </p:nvSpPr>
        <p:spPr bwMode="auto">
          <a:xfrm>
            <a:off x="6252681" y="1124744"/>
            <a:ext cx="983615" cy="774065"/>
          </a:xfrm>
          <a:prstGeom prst="hexagon">
            <a:avLst>
              <a:gd name="adj" fmla="val 24998"/>
              <a:gd name="vf" fmla="val 115470"/>
            </a:avLst>
          </a:prstGeom>
          <a:blipFill dpi="0" rotWithShape="1">
            <a:blip r:embed="rId4"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 name="灯片编号占位符 2"/>
          <p:cNvSpPr>
            <a:spLocks noGrp="1"/>
          </p:cNvSpPr>
          <p:nvPr>
            <p:ph type="sldNum" sz="quarter" idx="12"/>
          </p:nvPr>
        </p:nvSpPr>
        <p:spPr/>
        <p:txBody>
          <a:bodyPr/>
          <a:lstStyle/>
          <a:p>
            <a:fld id="{0C913308-F349-4B6D-A68A-DD1791B4A57B}" type="slidenum">
              <a:rPr lang="zh-CN" altLang="en-US" smtClean="0"/>
              <a:t>43</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3"/>
          <p:cNvSpPr>
            <a:spLocks noChangeArrowheads="1"/>
          </p:cNvSpPr>
          <p:nvPr/>
        </p:nvSpPr>
        <p:spPr bwMode="auto">
          <a:xfrm>
            <a:off x="0" y="319008"/>
            <a:ext cx="179512" cy="936103"/>
          </a:xfrm>
          <a:prstGeom prst="rect">
            <a:avLst/>
          </a:prstGeom>
          <a:solidFill>
            <a:schemeClr val="accent6"/>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1" name="内容占位符 2"/>
          <p:cNvSpPr>
            <a:spLocks noGrp="1"/>
          </p:cNvSpPr>
          <p:nvPr>
            <p:ph idx="1"/>
          </p:nvPr>
        </p:nvSpPr>
        <p:spPr>
          <a:xfrm>
            <a:off x="827584" y="1340768"/>
            <a:ext cx="7632848" cy="864096"/>
          </a:xfrm>
          <a:noFill/>
          <a:ln w="28575">
            <a:noFill/>
            <a:prstDash val="dash"/>
          </a:ln>
        </p:spPr>
        <p:txBody>
          <a:bodyPr>
            <a:noAutofit/>
          </a:bodyPr>
          <a:lstStyle/>
          <a:p>
            <a:pPr marL="0" indent="0">
              <a:lnSpc>
                <a:spcPts val="2800"/>
              </a:lnSpc>
              <a:buNone/>
            </a:pPr>
            <a:r>
              <a:rPr lang="zh-CN" altLang="zh-CN" sz="2000" dirty="0" smtClean="0"/>
              <a:t>中国</a:t>
            </a:r>
            <a:r>
              <a:rPr lang="zh-CN" altLang="zh-CN" sz="2000" dirty="0"/>
              <a:t>很多小企业还没长成，就被扼杀在生产成本高涨的环境当中，不少</a:t>
            </a:r>
            <a:r>
              <a:rPr lang="zh-CN" altLang="zh-CN" sz="2000" dirty="0" smtClean="0"/>
              <a:t>企业家</a:t>
            </a:r>
            <a:r>
              <a:rPr lang="zh-CN" altLang="en-US" sz="2000" dirty="0" smtClean="0"/>
              <a:t>迫于没能及时</a:t>
            </a:r>
            <a:r>
              <a:rPr lang="zh-CN" altLang="zh-CN" sz="2000" dirty="0" smtClean="0"/>
              <a:t>在</a:t>
            </a:r>
            <a:r>
              <a:rPr lang="zh-CN" altLang="zh-CN" sz="2000" dirty="0"/>
              <a:t>绝境中找到</a:t>
            </a:r>
            <a:r>
              <a:rPr lang="zh-CN" altLang="zh-CN" sz="2000" dirty="0" smtClean="0"/>
              <a:t>方向</a:t>
            </a:r>
            <a:r>
              <a:rPr lang="zh-CN" altLang="en-US" sz="2000" dirty="0" smtClean="0"/>
              <a:t>，不得不选择</a:t>
            </a:r>
            <a:r>
              <a:rPr lang="zh-CN" altLang="zh-CN" sz="2000" dirty="0" smtClean="0"/>
              <a:t>移民走人</a:t>
            </a:r>
            <a:r>
              <a:rPr lang="zh-CN" altLang="en-US" sz="2000" dirty="0" smtClean="0"/>
              <a:t>。</a:t>
            </a:r>
            <a:endParaRPr lang="zh-CN" altLang="zh-CN" sz="2000" dirty="0"/>
          </a:p>
        </p:txBody>
      </p:sp>
      <p:sp>
        <p:nvSpPr>
          <p:cNvPr id="10" name="矩形 20"/>
          <p:cNvSpPr>
            <a:spLocks noChangeArrowheads="1"/>
          </p:cNvSpPr>
          <p:nvPr/>
        </p:nvSpPr>
        <p:spPr bwMode="auto">
          <a:xfrm>
            <a:off x="539552" y="580618"/>
            <a:ext cx="48245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1" hangingPunct="1">
              <a:buFont typeface="Arial" panose="020B0604020202020204" pitchFamily="34" charset="0"/>
              <a:buChar char="•"/>
            </a:pPr>
            <a:r>
              <a:rPr lang="en-US" altLang="zh-CN" sz="2000" b="1" dirty="0" smtClean="0">
                <a:latin typeface="+mn-ea"/>
                <a:sym typeface="微软雅黑" panose="020B0503020204020204" pitchFamily="34" charset="-122"/>
              </a:rPr>
              <a:t>c. </a:t>
            </a:r>
            <a:r>
              <a:rPr lang="zh-CN" altLang="en-US" sz="2000" b="1" dirty="0" smtClean="0">
                <a:latin typeface="+mn-ea"/>
                <a:sym typeface="微软雅黑" panose="020B0503020204020204" pitchFamily="34" charset="-122"/>
              </a:rPr>
              <a:t>中小型企业家的彷徨</a:t>
            </a:r>
            <a:endParaRPr lang="zh-CN" altLang="en-US" sz="2000" b="1" dirty="0">
              <a:latin typeface="+mn-ea"/>
              <a:sym typeface="微软雅黑" panose="020B0503020204020204" pitchFamily="34" charset="-122"/>
            </a:endParaRPr>
          </a:p>
        </p:txBody>
      </p:sp>
      <p:sp>
        <p:nvSpPr>
          <p:cNvPr id="8" name="内容占位符 2"/>
          <p:cNvSpPr txBox="1"/>
          <p:nvPr/>
        </p:nvSpPr>
        <p:spPr>
          <a:xfrm>
            <a:off x="827584" y="3356992"/>
            <a:ext cx="7632848" cy="864096"/>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ts val="2800"/>
              </a:lnSpc>
              <a:buNone/>
            </a:pPr>
            <a:r>
              <a:rPr lang="zh-CN" altLang="zh-CN" sz="2000" dirty="0" smtClean="0"/>
              <a:t>中国</a:t>
            </a:r>
            <a:r>
              <a:rPr lang="zh-CN" altLang="en-US" sz="2000" dirty="0" smtClean="0"/>
              <a:t>企业大多“</a:t>
            </a:r>
            <a:r>
              <a:rPr lang="zh-CN" altLang="en-US" sz="2000" dirty="0"/>
              <a:t>内战内行、外战外行”，血拼价格愈演愈烈</a:t>
            </a:r>
            <a:r>
              <a:rPr lang="zh-CN" altLang="en-US" sz="2000" dirty="0" smtClean="0"/>
              <a:t>，结果常常变成自己人和自己人的恶性竞争，却很少能</a:t>
            </a:r>
            <a:r>
              <a:rPr lang="zh-CN" altLang="en-US" sz="2000" dirty="0"/>
              <a:t>与外企</a:t>
            </a:r>
            <a:r>
              <a:rPr lang="zh-CN" altLang="en-US" sz="2000" dirty="0" smtClean="0"/>
              <a:t>争霸。</a:t>
            </a:r>
            <a:endParaRPr lang="zh-CN" altLang="zh-CN" sz="2000" dirty="0"/>
          </a:p>
        </p:txBody>
      </p:sp>
      <p:sp>
        <p:nvSpPr>
          <p:cNvPr id="15" name="矩形 12"/>
          <p:cNvSpPr>
            <a:spLocks noChangeArrowheads="1"/>
          </p:cNvSpPr>
          <p:nvPr/>
        </p:nvSpPr>
        <p:spPr bwMode="auto">
          <a:xfrm>
            <a:off x="4644008" y="4731114"/>
            <a:ext cx="1440160" cy="1127525"/>
          </a:xfrm>
          <a:prstGeom prst="rect">
            <a:avLst/>
          </a:prstGeom>
          <a:blipFill dpi="0" rotWithShape="1">
            <a:blip r:embed="rId3" cstate="screen"/>
            <a:srcRect/>
            <a:stretch>
              <a:fillRect/>
            </a:stretch>
          </a:blip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pic>
        <p:nvPicPr>
          <p:cNvPr id="2" name="图片 1"/>
          <p:cNvPicPr>
            <a:picLocks noChangeAspect="1"/>
          </p:cNvPicPr>
          <p:nvPr/>
        </p:nvPicPr>
        <p:blipFill>
          <a:blip r:embed="rId4" cstate="screen"/>
          <a:stretch>
            <a:fillRect/>
          </a:stretch>
        </p:blipFill>
        <p:spPr>
          <a:xfrm>
            <a:off x="1331640" y="4725144"/>
            <a:ext cx="1296144" cy="1133495"/>
          </a:xfrm>
          <a:prstGeom prst="rect">
            <a:avLst/>
          </a:prstGeom>
        </p:spPr>
      </p:pic>
      <p:pic>
        <p:nvPicPr>
          <p:cNvPr id="6" name="图片 5"/>
          <p:cNvPicPr>
            <a:picLocks noChangeAspect="1"/>
          </p:cNvPicPr>
          <p:nvPr/>
        </p:nvPicPr>
        <p:blipFill>
          <a:blip r:embed="rId5" cstate="screen"/>
          <a:stretch>
            <a:fillRect/>
          </a:stretch>
        </p:blipFill>
        <p:spPr>
          <a:xfrm>
            <a:off x="6444208" y="5253803"/>
            <a:ext cx="1440160" cy="1127525"/>
          </a:xfrm>
          <a:prstGeom prst="rect">
            <a:avLst/>
          </a:prstGeom>
        </p:spPr>
      </p:pic>
      <p:sp>
        <p:nvSpPr>
          <p:cNvPr id="3" name="灯片编号占位符 2"/>
          <p:cNvSpPr>
            <a:spLocks noGrp="1"/>
          </p:cNvSpPr>
          <p:nvPr>
            <p:ph type="sldNum" sz="quarter" idx="12"/>
          </p:nvPr>
        </p:nvSpPr>
        <p:spPr/>
        <p:txBody>
          <a:bodyPr/>
          <a:lstStyle/>
          <a:p>
            <a:fld id="{0C913308-F349-4B6D-A68A-DD1791B4A57B}" type="slidenum">
              <a:rPr lang="zh-CN" altLang="en-US" smtClean="0"/>
              <a:t>44</a:t>
            </a:fld>
            <a:endParaRPr lang="zh-CN" altLang="en-US"/>
          </a:p>
        </p:txBody>
      </p:sp>
      <p:sp>
        <p:nvSpPr>
          <p:cNvPr id="13" name="矩形 20"/>
          <p:cNvSpPr>
            <a:spLocks noChangeArrowheads="1"/>
          </p:cNvSpPr>
          <p:nvPr/>
        </p:nvSpPr>
        <p:spPr bwMode="auto">
          <a:xfrm>
            <a:off x="539552" y="2564904"/>
            <a:ext cx="48245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1" hangingPunct="1">
              <a:buFont typeface="Arial" panose="020B0604020202020204" pitchFamily="34" charset="0"/>
              <a:buChar char="•"/>
            </a:pPr>
            <a:r>
              <a:rPr lang="en-US" altLang="zh-CN" sz="2000" b="1" dirty="0" smtClean="0">
                <a:latin typeface="+mn-ea"/>
                <a:sym typeface="微软雅黑" panose="020B0503020204020204" pitchFamily="34" charset="-122"/>
              </a:rPr>
              <a:t>d. </a:t>
            </a:r>
            <a:r>
              <a:rPr lang="zh-CN" altLang="en-US" sz="2000" b="1" dirty="0" smtClean="0">
                <a:latin typeface="+mn-ea"/>
                <a:sym typeface="微软雅黑" panose="020B0503020204020204" pitchFamily="34" charset="-122"/>
              </a:rPr>
              <a:t>中国企业家的集体悲伤</a:t>
            </a:r>
            <a:endParaRPr lang="zh-CN" altLang="en-US" sz="2000" b="1" dirty="0">
              <a:latin typeface="+mn-ea"/>
              <a:sym typeface="微软雅黑" panose="020B0503020204020204" pitchFamily="34" charset="-122"/>
            </a:endParaRPr>
          </a:p>
        </p:txBody>
      </p:sp>
      <p:pic>
        <p:nvPicPr>
          <p:cNvPr id="4" name="图片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87824" y="5247832"/>
            <a:ext cx="1333230" cy="113349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3"/>
          <p:cNvSpPr>
            <a:spLocks noChangeArrowheads="1"/>
          </p:cNvSpPr>
          <p:nvPr/>
        </p:nvSpPr>
        <p:spPr bwMode="auto">
          <a:xfrm>
            <a:off x="0" y="319008"/>
            <a:ext cx="179512" cy="936103"/>
          </a:xfrm>
          <a:prstGeom prst="rect">
            <a:avLst/>
          </a:prstGeom>
          <a:solidFill>
            <a:schemeClr val="accent6"/>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0" name="矩形 20"/>
          <p:cNvSpPr>
            <a:spLocks noChangeArrowheads="1"/>
          </p:cNvSpPr>
          <p:nvPr/>
        </p:nvSpPr>
        <p:spPr bwMode="auto">
          <a:xfrm>
            <a:off x="539552" y="796642"/>
            <a:ext cx="48245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1" hangingPunct="1">
              <a:buFont typeface="Arial" panose="020B0604020202020204" pitchFamily="34" charset="0"/>
              <a:buChar char="•"/>
            </a:pPr>
            <a:r>
              <a:rPr lang="en-US" altLang="zh-CN" sz="2000" b="1" dirty="0" smtClean="0">
                <a:latin typeface="+mn-ea"/>
                <a:sym typeface="微软雅黑" panose="020B0503020204020204" pitchFamily="34" charset="-122"/>
              </a:rPr>
              <a:t>e. </a:t>
            </a:r>
            <a:r>
              <a:rPr lang="zh-CN" altLang="en-US" sz="2000" b="1" dirty="0" smtClean="0">
                <a:latin typeface="+mn-ea"/>
                <a:sym typeface="微软雅黑" panose="020B0503020204020204" pitchFamily="34" charset="-122"/>
              </a:rPr>
              <a:t>电商给制造企业带来的恐慌</a:t>
            </a:r>
            <a:endParaRPr lang="zh-CN" altLang="en-US" sz="2000" b="1" dirty="0">
              <a:latin typeface="+mn-ea"/>
              <a:sym typeface="微软雅黑" panose="020B0503020204020204" pitchFamily="34" charset="-122"/>
            </a:endParaRPr>
          </a:p>
        </p:txBody>
      </p:sp>
      <p:sp>
        <p:nvSpPr>
          <p:cNvPr id="12" name="内容占位符 2"/>
          <p:cNvSpPr txBox="1"/>
          <p:nvPr/>
        </p:nvSpPr>
        <p:spPr>
          <a:xfrm>
            <a:off x="827584" y="1556792"/>
            <a:ext cx="7632848" cy="1008112"/>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None/>
            </a:pPr>
            <a:r>
              <a:rPr lang="zh-CN" altLang="en-US" sz="2000" dirty="0"/>
              <a:t>电商的飞速发展进一步恶化了商业环境</a:t>
            </a:r>
            <a:r>
              <a:rPr lang="zh-CN" altLang="en-US" sz="2000" dirty="0" smtClean="0"/>
              <a:t>，制造</a:t>
            </a:r>
            <a:r>
              <a:rPr lang="zh-CN" altLang="en-US" sz="2000" dirty="0"/>
              <a:t>企业已经血拼</a:t>
            </a:r>
            <a:r>
              <a:rPr lang="zh-CN" altLang="en-US" sz="2000" dirty="0" smtClean="0"/>
              <a:t>到了步履维艰的</a:t>
            </a:r>
            <a:r>
              <a:rPr lang="zh-CN" altLang="en-US" sz="2000" dirty="0"/>
              <a:t>状态</a:t>
            </a:r>
            <a:r>
              <a:rPr lang="zh-CN" altLang="en-US" sz="2000" dirty="0" smtClean="0"/>
              <a:t>，移民成为企业家的无奈选择。</a:t>
            </a:r>
            <a:endParaRPr lang="zh-CN" altLang="zh-CN" sz="2000" dirty="0"/>
          </a:p>
        </p:txBody>
      </p:sp>
      <p:pic>
        <p:nvPicPr>
          <p:cNvPr id="5" name="图片 4"/>
          <p:cNvPicPr>
            <a:picLocks noChangeAspect="1"/>
          </p:cNvPicPr>
          <p:nvPr/>
        </p:nvPicPr>
        <p:blipFill>
          <a:blip r:embed="rId3" cstate="screen"/>
          <a:stretch>
            <a:fillRect/>
          </a:stretch>
        </p:blipFill>
        <p:spPr>
          <a:xfrm>
            <a:off x="4572000" y="3068959"/>
            <a:ext cx="4572000" cy="3607541"/>
          </a:xfrm>
          <a:prstGeom prst="rect">
            <a:avLst/>
          </a:prstGeom>
        </p:spPr>
      </p:pic>
      <p:sp>
        <p:nvSpPr>
          <p:cNvPr id="3" name="灯片编号占位符 2"/>
          <p:cNvSpPr>
            <a:spLocks noGrp="1"/>
          </p:cNvSpPr>
          <p:nvPr>
            <p:ph type="sldNum" sz="quarter" idx="12"/>
          </p:nvPr>
        </p:nvSpPr>
        <p:spPr/>
        <p:txBody>
          <a:bodyPr/>
          <a:lstStyle/>
          <a:p>
            <a:fld id="{0C913308-F349-4B6D-A68A-DD1791B4A57B}" type="slidenum">
              <a:rPr lang="zh-CN" altLang="en-US" smtClean="0"/>
              <a:t>45</a:t>
            </a:fld>
            <a:endParaRPr lang="zh-CN" altLang="en-US"/>
          </a:p>
        </p:txBody>
      </p:sp>
      <p:sp>
        <p:nvSpPr>
          <p:cNvPr id="9" name="椭圆 8"/>
          <p:cNvSpPr/>
          <p:nvPr/>
        </p:nvSpPr>
        <p:spPr>
          <a:xfrm>
            <a:off x="1115616" y="3429000"/>
            <a:ext cx="792088" cy="792088"/>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32" name="椭圆 31"/>
          <p:cNvSpPr/>
          <p:nvPr/>
        </p:nvSpPr>
        <p:spPr>
          <a:xfrm>
            <a:off x="1654257" y="3538664"/>
            <a:ext cx="792088" cy="792088"/>
          </a:xfrm>
          <a:prstGeom prst="ellipse">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zh-CN" altLang="en-US"/>
          </a:p>
        </p:txBody>
      </p:sp>
      <p:sp>
        <p:nvSpPr>
          <p:cNvPr id="33" name="椭圆 32"/>
          <p:cNvSpPr/>
          <p:nvPr/>
        </p:nvSpPr>
        <p:spPr>
          <a:xfrm>
            <a:off x="757274" y="4927176"/>
            <a:ext cx="792088" cy="792088"/>
          </a:xfrm>
          <a:prstGeom prst="ellipse">
            <a:avLst/>
          </a:prstGeom>
          <a:noFill/>
          <a:ln>
            <a:solidFill>
              <a:srgbClr val="00B05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zh-CN" altLang="en-US"/>
          </a:p>
        </p:txBody>
      </p:sp>
      <p:sp>
        <p:nvSpPr>
          <p:cNvPr id="34" name="椭圆 33"/>
          <p:cNvSpPr/>
          <p:nvPr/>
        </p:nvSpPr>
        <p:spPr>
          <a:xfrm>
            <a:off x="1308258" y="5214654"/>
            <a:ext cx="792088" cy="792088"/>
          </a:xfrm>
          <a:prstGeom prst="ellipse">
            <a:avLst/>
          </a:prstGeom>
          <a:noFill/>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35" name="椭圆 34"/>
          <p:cNvSpPr/>
          <p:nvPr/>
        </p:nvSpPr>
        <p:spPr>
          <a:xfrm>
            <a:off x="3203848" y="3704761"/>
            <a:ext cx="792088" cy="792088"/>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36" name="椭圆 35"/>
          <p:cNvSpPr/>
          <p:nvPr/>
        </p:nvSpPr>
        <p:spPr>
          <a:xfrm>
            <a:off x="2808456" y="5449355"/>
            <a:ext cx="540060" cy="532039"/>
          </a:xfrm>
          <a:prstGeom prst="ellipse">
            <a:avLst/>
          </a:prstGeom>
          <a:noFill/>
          <a:ln>
            <a:solidFill>
              <a:srgbClr val="CC00CC"/>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38" name="椭圆 37"/>
          <p:cNvSpPr/>
          <p:nvPr/>
        </p:nvSpPr>
        <p:spPr>
          <a:xfrm>
            <a:off x="2876695" y="4200528"/>
            <a:ext cx="792088" cy="792088"/>
          </a:xfrm>
          <a:prstGeom prst="ellipse">
            <a:avLst/>
          </a:prstGeom>
          <a:noFill/>
          <a:ln>
            <a:solidFill>
              <a:schemeClr val="bg2">
                <a:lumMod val="5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0" y="318136"/>
            <a:ext cx="179388" cy="864870"/>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62" name="矩形 6"/>
          <p:cNvSpPr>
            <a:spLocks noChangeArrowheads="1"/>
          </p:cNvSpPr>
          <p:nvPr/>
        </p:nvSpPr>
        <p:spPr bwMode="auto">
          <a:xfrm>
            <a:off x="0" y="6684646"/>
            <a:ext cx="2266950" cy="173354"/>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63" name="矩形 7"/>
          <p:cNvSpPr>
            <a:spLocks noChangeArrowheads="1"/>
          </p:cNvSpPr>
          <p:nvPr/>
        </p:nvSpPr>
        <p:spPr bwMode="auto">
          <a:xfrm>
            <a:off x="2266950" y="6684646"/>
            <a:ext cx="2305050" cy="173354"/>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64" name="矩形 8"/>
          <p:cNvSpPr>
            <a:spLocks noChangeArrowheads="1"/>
          </p:cNvSpPr>
          <p:nvPr/>
        </p:nvSpPr>
        <p:spPr bwMode="auto">
          <a:xfrm>
            <a:off x="4572000" y="6684646"/>
            <a:ext cx="2266950" cy="173354"/>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65" name="矩形 9"/>
          <p:cNvSpPr>
            <a:spLocks noChangeArrowheads="1"/>
          </p:cNvSpPr>
          <p:nvPr/>
        </p:nvSpPr>
        <p:spPr bwMode="auto">
          <a:xfrm>
            <a:off x="6838950" y="6684646"/>
            <a:ext cx="2305050" cy="173354"/>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nvGrpSpPr>
          <p:cNvPr id="3" name="组合 10"/>
          <p:cNvGrpSpPr/>
          <p:nvPr/>
        </p:nvGrpSpPr>
        <p:grpSpPr bwMode="auto">
          <a:xfrm>
            <a:off x="3253216" y="2069098"/>
            <a:ext cx="1726391" cy="2125577"/>
            <a:chOff x="0" y="0"/>
            <a:chExt cx="2971786" cy="3816506"/>
          </a:xfrm>
        </p:grpSpPr>
        <p:grpSp>
          <p:nvGrpSpPr>
            <p:cNvPr id="19497" name="组合 11"/>
            <p:cNvGrpSpPr/>
            <p:nvPr/>
          </p:nvGrpSpPr>
          <p:grpSpPr bwMode="auto">
            <a:xfrm>
              <a:off x="0" y="0"/>
              <a:ext cx="2971786" cy="3816506"/>
              <a:chOff x="0" y="0"/>
              <a:chExt cx="2971786" cy="3816506"/>
            </a:xfrm>
          </p:grpSpPr>
          <p:sp>
            <p:nvSpPr>
              <p:cNvPr id="19499" name="空心弧 13"/>
              <p:cNvSpPr>
                <a:spLocks noChangeArrowheads="1"/>
              </p:cNvSpPr>
              <p:nvPr/>
            </p:nvSpPr>
            <p:spPr bwMode="auto">
              <a:xfrm rot="-4021425">
                <a:off x="-571026" y="1055113"/>
                <a:ext cx="3440880" cy="2081906"/>
              </a:xfrm>
              <a:custGeom>
                <a:avLst/>
                <a:gdLst>
                  <a:gd name="T0" fmla="*/ 3440880 w 3440880"/>
                  <a:gd name="T1" fmla="*/ 961297 h 2081906"/>
                  <a:gd name="T2" fmla="*/ 2891543 w 3440880"/>
                  <a:gd name="T3" fmla="*/ 1194209 h 2081906"/>
                  <a:gd name="T4" fmla="*/ 1900886 w 3440880"/>
                  <a:gd name="T5" fmla="*/ 415768 h 2081906"/>
                  <a:gd name="T6" fmla="*/ 129748 w 3440880"/>
                  <a:gd name="T7" fmla="*/ 1581355 h 2081906"/>
                  <a:gd name="T8" fmla="*/ 95053 w 3440880"/>
                  <a:gd name="T9" fmla="*/ 1927042 h 2081906"/>
                  <a:gd name="T10" fmla="*/ 97910 w 3440880"/>
                  <a:gd name="T11" fmla="*/ 1999727 h 2081906"/>
                  <a:gd name="T12" fmla="*/ 104186 w 3440880"/>
                  <a:gd name="T13" fmla="*/ 2081906 h 2081906"/>
                  <a:gd name="T14" fmla="*/ 97658 w 3440880"/>
                  <a:gd name="T15" fmla="*/ 2027742 h 2081906"/>
                  <a:gd name="T16" fmla="*/ 0 w 3440880"/>
                  <a:gd name="T17" fmla="*/ 1797410 h 2081906"/>
                  <a:gd name="T18" fmla="*/ 13675 w 3440880"/>
                  <a:gd name="T19" fmla="*/ 1579391 h 2081906"/>
                  <a:gd name="T20" fmla="*/ 72076 w 3440880"/>
                  <a:gd name="T21" fmla="*/ 1206588 h 2081906"/>
                  <a:gd name="T22" fmla="*/ 249086 w 3440880"/>
                  <a:gd name="T23" fmla="*/ 813208 h 2081906"/>
                  <a:gd name="T24" fmla="*/ 699835 w 3440880"/>
                  <a:gd name="T25" fmla="*/ 354698 h 2081906"/>
                  <a:gd name="T26" fmla="*/ 747029 w 3440880"/>
                  <a:gd name="T27" fmla="*/ 390891 h 2081906"/>
                  <a:gd name="T28" fmla="*/ 2070027 w 3440880"/>
                  <a:gd name="T29" fmla="*/ 12378 h 2081906"/>
                  <a:gd name="T30" fmla="*/ 3440880 w 3440880"/>
                  <a:gd name="T31" fmla="*/ 961297 h 208190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40880"/>
                  <a:gd name="T49" fmla="*/ 0 h 2081906"/>
                  <a:gd name="T50" fmla="*/ 3440880 w 3440880"/>
                  <a:gd name="T51" fmla="*/ 2081906 h 208190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40880" h="2081906">
                    <a:moveTo>
                      <a:pt x="3440880" y="961297"/>
                    </a:moveTo>
                    <a:lnTo>
                      <a:pt x="2891543" y="1194209"/>
                    </a:lnTo>
                    <a:cubicBezTo>
                      <a:pt x="2701588" y="808306"/>
                      <a:pt x="2347568" y="513519"/>
                      <a:pt x="1900886" y="415768"/>
                    </a:cubicBezTo>
                    <a:cubicBezTo>
                      <a:pt x="1101852" y="240910"/>
                      <a:pt x="308885" y="762762"/>
                      <a:pt x="129748" y="1581355"/>
                    </a:cubicBezTo>
                    <a:cubicBezTo>
                      <a:pt x="104339" y="1697460"/>
                      <a:pt x="92644" y="1813298"/>
                      <a:pt x="95053" y="1927042"/>
                    </a:cubicBezTo>
                    <a:lnTo>
                      <a:pt x="97910" y="1999727"/>
                    </a:lnTo>
                    <a:cubicBezTo>
                      <a:pt x="98463" y="2027324"/>
                      <a:pt x="100942" y="2054702"/>
                      <a:pt x="104186" y="2081906"/>
                    </a:cubicBezTo>
                    <a:lnTo>
                      <a:pt x="97658" y="2027742"/>
                    </a:lnTo>
                    <a:lnTo>
                      <a:pt x="0" y="1797410"/>
                    </a:lnTo>
                    <a:lnTo>
                      <a:pt x="13675" y="1579391"/>
                    </a:lnTo>
                    <a:lnTo>
                      <a:pt x="72076" y="1206588"/>
                    </a:lnTo>
                    <a:lnTo>
                      <a:pt x="249086" y="813208"/>
                    </a:lnTo>
                    <a:lnTo>
                      <a:pt x="699835" y="354698"/>
                    </a:lnTo>
                    <a:lnTo>
                      <a:pt x="747029" y="390891"/>
                    </a:lnTo>
                    <a:cubicBezTo>
                      <a:pt x="1114571" y="96546"/>
                      <a:pt x="1589835" y="-44447"/>
                      <a:pt x="2070027" y="12378"/>
                    </a:cubicBezTo>
                    <a:cubicBezTo>
                      <a:pt x="2659198" y="82098"/>
                      <a:pt x="3171648" y="439655"/>
                      <a:pt x="3440880" y="961297"/>
                    </a:cubicBezTo>
                    <a:close/>
                  </a:path>
                </a:pathLst>
              </a:custGeom>
              <a:solidFill>
                <a:srgbClr val="F49022"/>
              </a:solidFill>
              <a:ln w="3175" cap="flat" cmpd="sng">
                <a:solidFill>
                  <a:schemeClr val="bg1"/>
                </a:solidFill>
                <a:bevel/>
              </a:ln>
            </p:spPr>
            <p:txBody>
              <a:bodyPr anchor="ctr"/>
              <a:lstStyle/>
              <a:p>
                <a:endParaRPr lang="zh-CN" altLang="en-US"/>
              </a:p>
            </p:txBody>
          </p:sp>
          <p:sp>
            <p:nvSpPr>
              <p:cNvPr id="19500" name="空心弧 13"/>
              <p:cNvSpPr>
                <a:spLocks noChangeArrowheads="1"/>
              </p:cNvSpPr>
              <p:nvPr/>
            </p:nvSpPr>
            <p:spPr bwMode="auto">
              <a:xfrm rot="-4021425">
                <a:off x="-813486" y="813486"/>
                <a:ext cx="3768930" cy="2141958"/>
              </a:xfrm>
              <a:custGeom>
                <a:avLst/>
                <a:gdLst>
                  <a:gd name="T0" fmla="*/ 896633 w 5022717"/>
                  <a:gd name="T1" fmla="*/ 211454 h 2854509"/>
                  <a:gd name="T2" fmla="*/ 841523 w 5022717"/>
                  <a:gd name="T3" fmla="*/ 509576 h 2854509"/>
                  <a:gd name="T4" fmla="*/ 588929 w 5022717"/>
                  <a:gd name="T5" fmla="*/ 341916 h 2854509"/>
                  <a:gd name="T6" fmla="*/ 678936 w 5022717"/>
                  <a:gd name="T7" fmla="*/ 303755 h 2854509"/>
                  <a:gd name="T8" fmla="*/ 433538 w 5022717"/>
                  <a:gd name="T9" fmla="*/ 98912 h 2854509"/>
                  <a:gd name="T10" fmla="*/ 12182 w 5022717"/>
                  <a:gd name="T11" fmla="*/ 376207 h 2854509"/>
                  <a:gd name="T12" fmla="*/ 6101 w 5022717"/>
                  <a:gd name="T13" fmla="*/ 495289 h 2854509"/>
                  <a:gd name="T14" fmla="*/ 82135 w 5022717"/>
                  <a:gd name="T15" fmla="*/ 173118 h 2854509"/>
                  <a:gd name="T16" fmla="*/ 473777 w 5022717"/>
                  <a:gd name="T17" fmla="*/ 2944 h 2854509"/>
                  <a:gd name="T18" fmla="*/ 809603 w 5022717"/>
                  <a:gd name="T19" fmla="*/ 248353 h 2854509"/>
                  <a:gd name="T20" fmla="*/ 896633 w 5022717"/>
                  <a:gd name="T21" fmla="*/ 211454 h 28545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022717"/>
                  <a:gd name="T34" fmla="*/ 0 h 2854509"/>
                  <a:gd name="T35" fmla="*/ 5022717 w 5022717"/>
                  <a:gd name="T36" fmla="*/ 2854509 h 28545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022717" h="2854509">
                    <a:moveTo>
                      <a:pt x="5022717" y="1184507"/>
                    </a:moveTo>
                    <a:lnTo>
                      <a:pt x="4714007" y="2854509"/>
                    </a:lnTo>
                    <a:lnTo>
                      <a:pt x="3299038" y="1915323"/>
                    </a:lnTo>
                    <a:lnTo>
                      <a:pt x="3803232" y="1701552"/>
                    </a:lnTo>
                    <a:cubicBezTo>
                      <a:pt x="3562338" y="1134599"/>
                      <a:pt x="3066325" y="693643"/>
                      <a:pt x="2428573" y="554079"/>
                    </a:cubicBezTo>
                    <a:cubicBezTo>
                      <a:pt x="1363729" y="321052"/>
                      <a:pt x="306971" y="1016504"/>
                      <a:pt x="68241" y="2107414"/>
                    </a:cubicBezTo>
                    <a:cubicBezTo>
                      <a:pt x="18868" y="2333024"/>
                      <a:pt x="8351" y="2557878"/>
                      <a:pt x="34176" y="2774480"/>
                    </a:cubicBezTo>
                    <a:cubicBezTo>
                      <a:pt x="-73420" y="2148278"/>
                      <a:pt x="74250" y="1495420"/>
                      <a:pt x="460103" y="969762"/>
                    </a:cubicBezTo>
                    <a:cubicBezTo>
                      <a:pt x="966350" y="280089"/>
                      <a:pt x="1804377" y="-84044"/>
                      <a:pt x="2653981" y="16495"/>
                    </a:cubicBezTo>
                    <a:cubicBezTo>
                      <a:pt x="3480110" y="114255"/>
                      <a:pt x="4193051" y="636675"/>
                      <a:pt x="4535198" y="1391208"/>
                    </a:cubicBezTo>
                    <a:lnTo>
                      <a:pt x="5022717" y="1184507"/>
                    </a:lnTo>
                    <a:close/>
                  </a:path>
                </a:pathLst>
              </a:custGeom>
              <a:solidFill>
                <a:srgbClr val="F49022"/>
              </a:solidFill>
              <a:ln w="3175" cap="flat" cmpd="sng">
                <a:solidFill>
                  <a:schemeClr val="bg1"/>
                </a:solidFill>
                <a:bevel/>
              </a:ln>
            </p:spPr>
            <p:txBody>
              <a:bodyPr anchor="ctr"/>
              <a:lstStyle/>
              <a:p>
                <a:endParaRPr lang="zh-CN" altLang="en-US"/>
              </a:p>
            </p:txBody>
          </p:sp>
          <p:sp>
            <p:nvSpPr>
              <p:cNvPr id="19501" name="平行四边形 15"/>
              <p:cNvSpPr>
                <a:spLocks noChangeArrowheads="1"/>
              </p:cNvSpPr>
              <p:nvPr/>
            </p:nvSpPr>
            <p:spPr bwMode="auto">
              <a:xfrm flipH="1">
                <a:off x="1651395" y="89737"/>
                <a:ext cx="1320391" cy="681402"/>
              </a:xfrm>
              <a:prstGeom prst="parallelogram">
                <a:avLst>
                  <a:gd name="adj" fmla="val 148247"/>
                </a:avLst>
              </a:prstGeom>
              <a:solidFill>
                <a:srgbClr val="F49022"/>
              </a:solidFill>
              <a:ln w="3175">
                <a:solidFill>
                  <a:schemeClr val="bg1"/>
                </a:solidFill>
                <a:beve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502" name="平行四边形 16"/>
              <p:cNvSpPr>
                <a:spLocks noChangeArrowheads="1"/>
              </p:cNvSpPr>
              <p:nvPr/>
            </p:nvSpPr>
            <p:spPr bwMode="auto">
              <a:xfrm>
                <a:off x="1617329" y="771139"/>
                <a:ext cx="1352697" cy="705786"/>
              </a:xfrm>
              <a:prstGeom prst="parallelogram">
                <a:avLst>
                  <a:gd name="adj" fmla="val 148251"/>
                </a:avLst>
              </a:prstGeom>
              <a:solidFill>
                <a:srgbClr val="F49022"/>
              </a:solidFill>
              <a:ln w="3175">
                <a:solidFill>
                  <a:schemeClr val="bg1"/>
                </a:solidFill>
                <a:beve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sp>
          <p:nvSpPr>
            <p:cNvPr id="19498" name="TextBox 12"/>
            <p:cNvSpPr>
              <a:spLocks noChangeArrowheads="1"/>
            </p:cNvSpPr>
            <p:nvPr/>
          </p:nvSpPr>
          <p:spPr bwMode="auto">
            <a:xfrm>
              <a:off x="1602099" y="159765"/>
              <a:ext cx="1151598" cy="106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3200" b="1" dirty="0" smtClean="0">
                  <a:latin typeface="Dotum" panose="020B0600000101010101" pitchFamily="34" charset="-127"/>
                  <a:ea typeface="Dotum" panose="020B0600000101010101" pitchFamily="34" charset="-127"/>
                  <a:sym typeface="方正兰亭粗黑_GBK" charset="-122"/>
                </a:rPr>
                <a:t>a</a:t>
              </a:r>
              <a:endParaRPr lang="zh-CN" altLang="en-US" sz="3200" b="1" dirty="0">
                <a:latin typeface="Dotum" panose="020B0600000101010101" pitchFamily="34" charset="-127"/>
                <a:ea typeface="Dotum" panose="020B0600000101010101" pitchFamily="34" charset="-127"/>
                <a:sym typeface="方正兰亭粗黑_GBK" charset="-122"/>
              </a:endParaRPr>
            </a:p>
          </p:txBody>
        </p:sp>
      </p:grpSp>
      <p:grpSp>
        <p:nvGrpSpPr>
          <p:cNvPr id="8208" name="组合 17"/>
          <p:cNvGrpSpPr/>
          <p:nvPr/>
        </p:nvGrpSpPr>
        <p:grpSpPr bwMode="auto">
          <a:xfrm>
            <a:off x="3875377" y="2573154"/>
            <a:ext cx="1632727" cy="2109599"/>
            <a:chOff x="0" y="0"/>
            <a:chExt cx="2421086" cy="3069287"/>
          </a:xfrm>
        </p:grpSpPr>
        <p:sp>
          <p:nvSpPr>
            <p:cNvPr id="19492" name="空心弧 13"/>
            <p:cNvSpPr>
              <a:spLocks noChangeArrowheads="1"/>
            </p:cNvSpPr>
            <p:nvPr/>
          </p:nvSpPr>
          <p:spPr bwMode="auto">
            <a:xfrm rot="6778576">
              <a:off x="262282" y="783976"/>
              <a:ext cx="2788517" cy="1316991"/>
            </a:xfrm>
            <a:custGeom>
              <a:avLst/>
              <a:gdLst>
                <a:gd name="T0" fmla="*/ 0 w 2788517"/>
                <a:gd name="T1" fmla="*/ 1261585 h 1316991"/>
                <a:gd name="T2" fmla="*/ 43621 w 2788517"/>
                <a:gd name="T3" fmla="*/ 983125 h 1316991"/>
                <a:gd name="T4" fmla="*/ 187849 w 2788517"/>
                <a:gd name="T5" fmla="*/ 662600 h 1316991"/>
                <a:gd name="T6" fmla="*/ 555118 w 2788517"/>
                <a:gd name="T7" fmla="*/ 289007 h 1316991"/>
                <a:gd name="T8" fmla="*/ 593572 w 2788517"/>
                <a:gd name="T9" fmla="*/ 318497 h 1316991"/>
                <a:gd name="T10" fmla="*/ 1671548 w 2788517"/>
                <a:gd name="T11" fmla="*/ 10085 h 1316991"/>
                <a:gd name="T12" fmla="*/ 2788517 w 2788517"/>
                <a:gd name="T13" fmla="*/ 783263 h 1316991"/>
                <a:gd name="T14" fmla="*/ 2340919 w 2788517"/>
                <a:gd name="T15" fmla="*/ 973039 h 1316991"/>
                <a:gd name="T16" fmla="*/ 1533733 w 2788517"/>
                <a:gd name="T17" fmla="*/ 338767 h 1316991"/>
                <a:gd name="T18" fmla="*/ 90612 w 2788517"/>
                <a:gd name="T19" fmla="*/ 1288485 h 1316991"/>
                <a:gd name="T20" fmla="*/ 86054 w 2788517"/>
                <a:gd name="T21" fmla="*/ 1316991 h 1316991"/>
                <a:gd name="T22" fmla="*/ 0 w 2788517"/>
                <a:gd name="T23" fmla="*/ 1261585 h 1316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88517"/>
                <a:gd name="T37" fmla="*/ 0 h 1316991"/>
                <a:gd name="T38" fmla="*/ 2788517 w 2788517"/>
                <a:gd name="T39" fmla="*/ 1316991 h 1316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88517" h="1316991">
                  <a:moveTo>
                    <a:pt x="0" y="1261585"/>
                  </a:moveTo>
                  <a:lnTo>
                    <a:pt x="43621" y="983125"/>
                  </a:lnTo>
                  <a:lnTo>
                    <a:pt x="187849" y="662600"/>
                  </a:lnTo>
                  <a:lnTo>
                    <a:pt x="555118" y="289007"/>
                  </a:lnTo>
                  <a:lnTo>
                    <a:pt x="593572" y="318497"/>
                  </a:lnTo>
                  <a:cubicBezTo>
                    <a:pt x="893044" y="78665"/>
                    <a:pt x="1280289" y="-36215"/>
                    <a:pt x="1671548" y="10085"/>
                  </a:cubicBezTo>
                  <a:cubicBezTo>
                    <a:pt x="2151604" y="66893"/>
                    <a:pt x="2569147" y="358230"/>
                    <a:pt x="2788517" y="783263"/>
                  </a:cubicBezTo>
                  <a:lnTo>
                    <a:pt x="2340919" y="973039"/>
                  </a:lnTo>
                  <a:cubicBezTo>
                    <a:pt x="2186143" y="658606"/>
                    <a:pt x="1897688" y="418414"/>
                    <a:pt x="1533733" y="338767"/>
                  </a:cubicBezTo>
                  <a:cubicBezTo>
                    <a:pt x="882681" y="196293"/>
                    <a:pt x="236573" y="621497"/>
                    <a:pt x="90612" y="1288485"/>
                  </a:cubicBezTo>
                  <a:lnTo>
                    <a:pt x="86054" y="1316991"/>
                  </a:lnTo>
                  <a:lnTo>
                    <a:pt x="0" y="1261585"/>
                  </a:lnTo>
                  <a:close/>
                </a:path>
              </a:pathLst>
            </a:custGeom>
            <a:solidFill>
              <a:srgbClr val="53C3B0"/>
            </a:solidFill>
            <a:ln w="3175" cap="flat" cmpd="sng">
              <a:solidFill>
                <a:schemeClr val="bg1"/>
              </a:solidFill>
              <a:bevel/>
            </a:ln>
          </p:spPr>
          <p:txBody>
            <a:bodyPr anchor="ctr"/>
            <a:lstStyle/>
            <a:p>
              <a:endParaRPr lang="zh-CN" altLang="en-US"/>
            </a:p>
          </p:txBody>
        </p:sp>
        <p:sp>
          <p:nvSpPr>
            <p:cNvPr id="19493" name="空心弧 13"/>
            <p:cNvSpPr>
              <a:spLocks noChangeArrowheads="1"/>
            </p:cNvSpPr>
            <p:nvPr/>
          </p:nvSpPr>
          <p:spPr bwMode="auto">
            <a:xfrm rot="6778576">
              <a:off x="13811" y="662012"/>
              <a:ext cx="3069287" cy="1745263"/>
            </a:xfrm>
            <a:custGeom>
              <a:avLst/>
              <a:gdLst>
                <a:gd name="T0" fmla="*/ 157 w 3069287"/>
                <a:gd name="T1" fmla="*/ 1464603 h 1745263"/>
                <a:gd name="T2" fmla="*/ 279680 w 3069287"/>
                <a:gd name="T3" fmla="*/ 592918 h 1745263"/>
                <a:gd name="T4" fmla="*/ 1621029 w 3069287"/>
                <a:gd name="T5" fmla="*/ 10085 h 1745263"/>
                <a:gd name="T6" fmla="*/ 2771215 w 3069287"/>
                <a:gd name="T7" fmla="*/ 850593 h 1745263"/>
                <a:gd name="T8" fmla="*/ 3069287 w 3069287"/>
                <a:gd name="T9" fmla="*/ 724214 h 1745263"/>
                <a:gd name="T10" fmla="*/ 2880540 w 3069287"/>
                <a:gd name="T11" fmla="*/ 1745263 h 1745263"/>
                <a:gd name="T12" fmla="*/ 2015420 w 3069287"/>
                <a:gd name="T13" fmla="*/ 1171039 h 1745263"/>
                <a:gd name="T14" fmla="*/ 2323687 w 3069287"/>
                <a:gd name="T15" fmla="*/ 1040338 h 1745263"/>
                <a:gd name="T16" fmla="*/ 1483213 w 3069287"/>
                <a:gd name="T17" fmla="*/ 338767 h 1745263"/>
                <a:gd name="T18" fmla="*/ 40094 w 3069287"/>
                <a:gd name="T19" fmla="*/ 1288485 h 1745263"/>
                <a:gd name="T20" fmla="*/ 19551 w 3069287"/>
                <a:gd name="T21" fmla="*/ 1417149 h 1745263"/>
                <a:gd name="T22" fmla="*/ 10745 w 3069287"/>
                <a:gd name="T23" fmla="*/ 1411479 h 1745263"/>
                <a:gd name="T24" fmla="*/ 157 w 3069287"/>
                <a:gd name="T25" fmla="*/ 1464603 h 1745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69287"/>
                <a:gd name="T40" fmla="*/ 0 h 1745263"/>
                <a:gd name="T41" fmla="*/ 3069287 w 3069287"/>
                <a:gd name="T42" fmla="*/ 1745263 h 17452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69287" h="1745263">
                  <a:moveTo>
                    <a:pt x="157" y="1464603"/>
                  </a:moveTo>
                  <a:cubicBezTo>
                    <a:pt x="-4415" y="1156390"/>
                    <a:pt x="91112" y="849810"/>
                    <a:pt x="279680" y="592918"/>
                  </a:cubicBezTo>
                  <a:cubicBezTo>
                    <a:pt x="589203" y="171248"/>
                    <a:pt x="1101577" y="-51385"/>
                    <a:pt x="1621029" y="10085"/>
                  </a:cubicBezTo>
                  <a:cubicBezTo>
                    <a:pt x="2126129" y="69856"/>
                    <a:pt x="2562025" y="389266"/>
                    <a:pt x="2771215" y="850593"/>
                  </a:cubicBezTo>
                  <a:lnTo>
                    <a:pt x="3069287" y="724214"/>
                  </a:lnTo>
                  <a:lnTo>
                    <a:pt x="2880540" y="1745263"/>
                  </a:lnTo>
                  <a:lnTo>
                    <a:pt x="2015420" y="1171039"/>
                  </a:lnTo>
                  <a:lnTo>
                    <a:pt x="2323687" y="1040338"/>
                  </a:lnTo>
                  <a:cubicBezTo>
                    <a:pt x="2176403" y="693700"/>
                    <a:pt x="1873138" y="424097"/>
                    <a:pt x="1483213" y="338767"/>
                  </a:cubicBezTo>
                  <a:cubicBezTo>
                    <a:pt x="832162" y="196293"/>
                    <a:pt x="186055" y="621496"/>
                    <a:pt x="40094" y="1288485"/>
                  </a:cubicBezTo>
                  <a:cubicBezTo>
                    <a:pt x="30695" y="1331434"/>
                    <a:pt x="23599" y="1374338"/>
                    <a:pt x="19551" y="1417149"/>
                  </a:cubicBezTo>
                  <a:lnTo>
                    <a:pt x="10745" y="1411479"/>
                  </a:lnTo>
                  <a:lnTo>
                    <a:pt x="157" y="1464603"/>
                  </a:lnTo>
                  <a:close/>
                </a:path>
              </a:pathLst>
            </a:custGeom>
            <a:solidFill>
              <a:srgbClr val="53C3B0"/>
            </a:solidFill>
            <a:ln w="3175" cap="flat" cmpd="sng">
              <a:solidFill>
                <a:schemeClr val="bg1"/>
              </a:solidFill>
              <a:bevel/>
            </a:ln>
          </p:spPr>
          <p:txBody>
            <a:bodyPr anchor="ctr"/>
            <a:lstStyle/>
            <a:p>
              <a:endParaRPr lang="zh-CN" altLang="en-US"/>
            </a:p>
          </p:txBody>
        </p:sp>
        <p:sp>
          <p:nvSpPr>
            <p:cNvPr id="19494" name="平行四边形 20"/>
            <p:cNvSpPr>
              <a:spLocks noChangeArrowheads="1"/>
            </p:cNvSpPr>
            <p:nvPr/>
          </p:nvSpPr>
          <p:spPr bwMode="auto">
            <a:xfrm rot="10800000" flipH="1">
              <a:off x="0" y="2441028"/>
              <a:ext cx="1075852" cy="555205"/>
            </a:xfrm>
            <a:prstGeom prst="parallelogram">
              <a:avLst>
                <a:gd name="adj" fmla="val 148247"/>
              </a:avLst>
            </a:prstGeom>
            <a:solidFill>
              <a:srgbClr val="53C3B0"/>
            </a:solidFill>
            <a:ln w="3175">
              <a:solidFill>
                <a:schemeClr val="bg1"/>
              </a:solidFill>
              <a:beve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95" name="平行四边形 21"/>
            <p:cNvSpPr>
              <a:spLocks noChangeArrowheads="1"/>
            </p:cNvSpPr>
            <p:nvPr/>
          </p:nvSpPr>
          <p:spPr bwMode="auto">
            <a:xfrm rot="10800000">
              <a:off x="1435" y="1865955"/>
              <a:ext cx="1102175" cy="575073"/>
            </a:xfrm>
            <a:prstGeom prst="parallelogram">
              <a:avLst>
                <a:gd name="adj" fmla="val 148251"/>
              </a:avLst>
            </a:prstGeom>
            <a:solidFill>
              <a:srgbClr val="53C3B0"/>
            </a:solidFill>
            <a:ln w="3175">
              <a:solidFill>
                <a:schemeClr val="bg1"/>
              </a:solidFill>
              <a:beve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96" name="TextBox 22"/>
            <p:cNvSpPr>
              <a:spLocks noChangeArrowheads="1"/>
            </p:cNvSpPr>
            <p:nvPr/>
          </p:nvSpPr>
          <p:spPr bwMode="auto">
            <a:xfrm>
              <a:off x="473493" y="1977235"/>
              <a:ext cx="752830" cy="85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buFont typeface="Arial" panose="020B0604020202020204" pitchFamily="34" charset="0"/>
                <a:buNone/>
              </a:pPr>
              <a:r>
                <a:rPr lang="en-US" altLang="zh-CN" sz="3200" b="1" dirty="0" smtClean="0">
                  <a:latin typeface="Dotum" panose="020B0600000101010101" pitchFamily="34" charset="-127"/>
                  <a:ea typeface="Dotum" panose="020B0600000101010101" pitchFamily="34" charset="-127"/>
                  <a:sym typeface="方正兰亭粗黑_GBK" charset="-122"/>
                </a:rPr>
                <a:t>b</a:t>
              </a:r>
              <a:endParaRPr lang="zh-CN" altLang="en-US" sz="3200" b="1" dirty="0">
                <a:latin typeface="Dotum" panose="020B0600000101010101" pitchFamily="34" charset="-127"/>
                <a:ea typeface="Dotum" panose="020B0600000101010101" pitchFamily="34" charset="-127"/>
                <a:sym typeface="方正兰亭粗黑_GBK" charset="-122"/>
              </a:endParaRPr>
            </a:p>
          </p:txBody>
        </p:sp>
      </p:grpSp>
      <p:sp>
        <p:nvSpPr>
          <p:cNvPr id="19485" name="矩形 33"/>
          <p:cNvSpPr>
            <a:spLocks noChangeArrowheads="1"/>
          </p:cNvSpPr>
          <p:nvPr/>
        </p:nvSpPr>
        <p:spPr bwMode="auto">
          <a:xfrm>
            <a:off x="179513" y="2235193"/>
            <a:ext cx="2952328" cy="45719"/>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9476" name="矩形 43"/>
          <p:cNvSpPr>
            <a:spLocks noChangeArrowheads="1"/>
          </p:cNvSpPr>
          <p:nvPr/>
        </p:nvSpPr>
        <p:spPr bwMode="auto">
          <a:xfrm>
            <a:off x="5703344" y="3469070"/>
            <a:ext cx="3333152" cy="5483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1E9600"/>
              </a:solidFill>
              <a:latin typeface="宋体" panose="02010600030101010101" pitchFamily="2" charset="-122"/>
              <a:sym typeface="宋体" panose="02010600030101010101" pitchFamily="2" charset="-122"/>
            </a:endParaRPr>
          </a:p>
        </p:txBody>
      </p:sp>
      <p:sp>
        <p:nvSpPr>
          <p:cNvPr id="47" name="标题 1"/>
          <p:cNvSpPr>
            <a:spLocks noGrp="1"/>
          </p:cNvSpPr>
          <p:nvPr>
            <p:ph type="title"/>
          </p:nvPr>
        </p:nvSpPr>
        <p:spPr>
          <a:xfrm>
            <a:off x="467544" y="260648"/>
            <a:ext cx="7992888" cy="1143000"/>
          </a:xfrm>
        </p:spPr>
        <p:txBody>
          <a:bodyPr>
            <a:normAutofit/>
          </a:bodyPr>
          <a:lstStyle/>
          <a:p>
            <a:pPr algn="l"/>
            <a:r>
              <a:rPr lang="zh-CN" altLang="en-US" sz="2800" b="1" dirty="0" smtClean="0"/>
              <a:t>中国职业经理人不易跨越的鸿沟</a:t>
            </a:r>
            <a:endParaRPr lang="zh-CN" altLang="en-US" sz="2800" b="1" dirty="0"/>
          </a:p>
        </p:txBody>
      </p:sp>
      <p:sp>
        <p:nvSpPr>
          <p:cNvPr id="48" name="矩形 20"/>
          <p:cNvSpPr>
            <a:spLocks noChangeArrowheads="1"/>
          </p:cNvSpPr>
          <p:nvPr/>
        </p:nvSpPr>
        <p:spPr bwMode="auto">
          <a:xfrm>
            <a:off x="323817" y="1660738"/>
            <a:ext cx="26640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sz="2000" b="1" dirty="0" smtClean="0">
                <a:latin typeface="+mn-ea"/>
                <a:sym typeface="微软雅黑" panose="020B0503020204020204" pitchFamily="34" charset="-122"/>
              </a:rPr>
              <a:t>a.</a:t>
            </a:r>
            <a:r>
              <a:rPr lang="zh-CN" altLang="en-US" sz="2000" b="1" dirty="0" smtClean="0">
                <a:latin typeface="+mn-ea"/>
                <a:sym typeface="微软雅黑" panose="020B0503020204020204" pitchFamily="34" charset="-122"/>
              </a:rPr>
              <a:t>素质和技能的差距</a:t>
            </a:r>
            <a:endParaRPr lang="zh-CN" altLang="en-US" sz="2000" b="1" dirty="0">
              <a:latin typeface="+mn-ea"/>
              <a:sym typeface="微软雅黑" panose="020B0503020204020204" pitchFamily="34" charset="-122"/>
            </a:endParaRPr>
          </a:p>
        </p:txBody>
      </p:sp>
      <p:sp>
        <p:nvSpPr>
          <p:cNvPr id="49" name="内容占位符 2"/>
          <p:cNvSpPr txBox="1"/>
          <p:nvPr/>
        </p:nvSpPr>
        <p:spPr>
          <a:xfrm>
            <a:off x="107504" y="2464271"/>
            <a:ext cx="3024336" cy="2732456"/>
          </a:xfrm>
          <a:prstGeom prst="rect">
            <a:avLst/>
          </a:prstGeom>
          <a:noFill/>
          <a:ln w="28575">
            <a:noFill/>
            <a:prstDash val="dash"/>
          </a:ln>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ts val="3000"/>
              </a:lnSpc>
              <a:buFont typeface="Arial" panose="020B0604020202020204" pitchFamily="34" charset="0"/>
              <a:buNone/>
            </a:pPr>
            <a:r>
              <a:rPr lang="zh-CN" altLang="en-US" sz="2000" dirty="0" smtClean="0"/>
              <a:t>中国职业经理人起步较晚，中国的制度、文化环境也尚不完善，面对体量越加庞大、结构越加复杂的企业管理，与西方国家相比，其普遍存在着较大的素质和技能缺口，令人担忧。</a:t>
            </a:r>
            <a:endParaRPr lang="zh-CN" altLang="zh-CN" sz="2000" dirty="0"/>
          </a:p>
        </p:txBody>
      </p:sp>
      <p:sp>
        <p:nvSpPr>
          <p:cNvPr id="50" name="矩形 20"/>
          <p:cNvSpPr>
            <a:spLocks noChangeArrowheads="1"/>
          </p:cNvSpPr>
          <p:nvPr/>
        </p:nvSpPr>
        <p:spPr bwMode="auto">
          <a:xfrm>
            <a:off x="5921306" y="2924944"/>
            <a:ext cx="28970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sz="2000" b="1" dirty="0" smtClean="0">
                <a:latin typeface="+mn-ea"/>
                <a:sym typeface="微软雅黑" panose="020B0503020204020204" pitchFamily="34" charset="-122"/>
              </a:rPr>
              <a:t>b.</a:t>
            </a:r>
            <a:r>
              <a:rPr lang="zh-CN" altLang="en-US" sz="2000" b="1" dirty="0" smtClean="0">
                <a:latin typeface="+mn-ea"/>
                <a:sym typeface="微软雅黑" panose="020B0503020204020204" pitchFamily="34" charset="-122"/>
              </a:rPr>
              <a:t>“国际化”的短板</a:t>
            </a:r>
            <a:endParaRPr lang="zh-CN" altLang="en-US" sz="2000" b="1" dirty="0">
              <a:latin typeface="+mn-ea"/>
              <a:sym typeface="微软雅黑" panose="020B0503020204020204" pitchFamily="34" charset="-122"/>
            </a:endParaRPr>
          </a:p>
        </p:txBody>
      </p:sp>
      <p:sp>
        <p:nvSpPr>
          <p:cNvPr id="51" name="内容占位符 2"/>
          <p:cNvSpPr txBox="1"/>
          <p:nvPr/>
        </p:nvSpPr>
        <p:spPr>
          <a:xfrm>
            <a:off x="5649990" y="3573016"/>
            <a:ext cx="3386506" cy="2766259"/>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ts val="3000"/>
              </a:lnSpc>
              <a:buNone/>
            </a:pPr>
            <a:r>
              <a:rPr lang="zh-CN" altLang="en-US" sz="2000" dirty="0" smtClean="0"/>
              <a:t>在全球经济一体化加速发展的</a:t>
            </a:r>
            <a:r>
              <a:rPr lang="zh-CN" altLang="en-US" sz="2000" dirty="0"/>
              <a:t>今天，中国职业经理</a:t>
            </a:r>
            <a:r>
              <a:rPr lang="zh-CN" altLang="en-US" sz="2000" dirty="0" smtClean="0"/>
              <a:t>人在捕捉“国际化”并购机遇的同时，也深度暴露出了</a:t>
            </a:r>
            <a:r>
              <a:rPr lang="zh-CN" altLang="en-US" sz="2000" dirty="0"/>
              <a:t>自身</a:t>
            </a:r>
            <a:r>
              <a:rPr lang="zh-CN" altLang="en-US" sz="2000" dirty="0" smtClean="0"/>
              <a:t>存在的“国际化”</a:t>
            </a:r>
            <a:r>
              <a:rPr lang="zh-CN" altLang="en-US" sz="2000" dirty="0"/>
              <a:t>短板</a:t>
            </a:r>
            <a:r>
              <a:rPr lang="zh-CN" altLang="en-US" sz="2000" dirty="0" smtClean="0"/>
              <a:t>，国际视野不够，国际并购整合和团队作战</a:t>
            </a:r>
            <a:r>
              <a:rPr lang="zh-CN" altLang="zh-CN" sz="2000" dirty="0" smtClean="0"/>
              <a:t>能力</a:t>
            </a:r>
            <a:r>
              <a:rPr lang="zh-CN" altLang="en-US" sz="2000" dirty="0"/>
              <a:t>也</a:t>
            </a:r>
            <a:r>
              <a:rPr lang="zh-CN" altLang="en-US" sz="2000" dirty="0" smtClean="0"/>
              <a:t>较为不足。</a:t>
            </a:r>
            <a:endParaRPr lang="zh-CN" altLang="zh-CN" sz="2000" dirty="0"/>
          </a:p>
        </p:txBody>
      </p:sp>
      <p:sp>
        <p:nvSpPr>
          <p:cNvPr id="4" name="灯片编号占位符 3"/>
          <p:cNvSpPr>
            <a:spLocks noGrp="1"/>
          </p:cNvSpPr>
          <p:nvPr>
            <p:ph type="sldNum" sz="quarter" idx="12"/>
          </p:nvPr>
        </p:nvSpPr>
        <p:spPr/>
        <p:txBody>
          <a:bodyPr/>
          <a:lstStyle/>
          <a:p>
            <a:pPr>
              <a:defRPr/>
            </a:pPr>
            <a:fld id="{D3A9C3A5-FEB3-4C6B-B00A-F3F971F46418}" type="slidenum">
              <a:rPr lang="zh-CN" altLang="en-US" smtClean="0"/>
              <a:t>46</a:t>
            </a:fld>
            <a:endParaRPr lang="zh-CN" altLang="en-US" sz="18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灯片编号占位符 4"/>
          <p:cNvSpPr>
            <a:spLocks noGrp="1"/>
          </p:cNvSpPr>
          <p:nvPr>
            <p:ph type="sldNum" sz="quarter" idx="12"/>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EB8E92D8-6FB9-4CAC-B4E3-E480ADD65986}" type="slidenum">
              <a:rPr lang="zh-CN" altLang="en-US" smtClean="0">
                <a:solidFill>
                  <a:srgbClr val="898989"/>
                </a:solidFill>
                <a:sym typeface="方正兰亭粗黑_GBK" charset="-122"/>
              </a:rPr>
              <a:t>47</a:t>
            </a:fld>
            <a:endParaRPr lang="zh-CN" altLang="en-US" sz="1800" smtClean="0">
              <a:sym typeface="方正兰亭粗黑_GBK" charset="-122"/>
            </a:endParaRPr>
          </a:p>
        </p:txBody>
      </p:sp>
      <p:sp>
        <p:nvSpPr>
          <p:cNvPr id="2" name="矩形 3"/>
          <p:cNvSpPr>
            <a:spLocks noChangeArrowheads="1"/>
          </p:cNvSpPr>
          <p:nvPr/>
        </p:nvSpPr>
        <p:spPr bwMode="auto">
          <a:xfrm>
            <a:off x="0" y="318136"/>
            <a:ext cx="179388" cy="864870"/>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10" name="矩形 6"/>
          <p:cNvSpPr>
            <a:spLocks noChangeArrowheads="1"/>
          </p:cNvSpPr>
          <p:nvPr/>
        </p:nvSpPr>
        <p:spPr bwMode="auto">
          <a:xfrm>
            <a:off x="0" y="6684646"/>
            <a:ext cx="2266950" cy="173354"/>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11" name="矩形 7"/>
          <p:cNvSpPr>
            <a:spLocks noChangeArrowheads="1"/>
          </p:cNvSpPr>
          <p:nvPr/>
        </p:nvSpPr>
        <p:spPr bwMode="auto">
          <a:xfrm>
            <a:off x="2266950" y="6684646"/>
            <a:ext cx="2305050" cy="173354"/>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12" name="矩形 8"/>
          <p:cNvSpPr>
            <a:spLocks noChangeArrowheads="1"/>
          </p:cNvSpPr>
          <p:nvPr/>
        </p:nvSpPr>
        <p:spPr bwMode="auto">
          <a:xfrm>
            <a:off x="4572000" y="6684646"/>
            <a:ext cx="2266950" cy="173354"/>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13" name="矩形 9"/>
          <p:cNvSpPr>
            <a:spLocks noChangeArrowheads="1"/>
          </p:cNvSpPr>
          <p:nvPr/>
        </p:nvSpPr>
        <p:spPr bwMode="auto">
          <a:xfrm>
            <a:off x="6838950" y="6684646"/>
            <a:ext cx="2305050" cy="173354"/>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1534" name="AutoShape 4"/>
          <p:cNvSpPr>
            <a:spLocks noChangeArrowheads="1"/>
          </p:cNvSpPr>
          <p:nvPr/>
        </p:nvSpPr>
        <p:spPr bwMode="auto">
          <a:xfrm rot="19367479">
            <a:off x="3654652" y="2017899"/>
            <a:ext cx="1866762" cy="235749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F49022"/>
          </a:solidFill>
          <a:ln w="3175" cap="flat" cmpd="sng">
            <a:solidFill>
              <a:srgbClr val="FFC000"/>
            </a:solidFill>
            <a:bevel/>
          </a:ln>
        </p:spPr>
        <p:txBody>
          <a:bodyPr lIns="0" rIns="0" anchor="ctr"/>
          <a:lstStyle/>
          <a:p>
            <a:endParaRPr lang="zh-CN" altLang="en-US"/>
          </a:p>
        </p:txBody>
      </p:sp>
      <p:sp>
        <p:nvSpPr>
          <p:cNvPr id="21529" name="AutoShape 6"/>
          <p:cNvSpPr>
            <a:spLocks noChangeArrowheads="1"/>
          </p:cNvSpPr>
          <p:nvPr/>
        </p:nvSpPr>
        <p:spPr bwMode="auto">
          <a:xfrm rot="12146960">
            <a:off x="3303159" y="2185355"/>
            <a:ext cx="1989468" cy="227763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53C3B0"/>
          </a:solidFill>
          <a:ln w="3175" cap="flat" cmpd="sng">
            <a:solidFill>
              <a:srgbClr val="EAEAEA"/>
            </a:solidFill>
            <a:bevel/>
          </a:ln>
        </p:spPr>
        <p:txBody>
          <a:bodyPr anchor="ctr"/>
          <a:lstStyle/>
          <a:p>
            <a:endParaRPr lang="zh-CN" altLang="en-US"/>
          </a:p>
        </p:txBody>
      </p:sp>
      <p:sp>
        <p:nvSpPr>
          <p:cNvPr id="21524" name="AutoShape 5"/>
          <p:cNvSpPr>
            <a:spLocks noChangeArrowheads="1"/>
          </p:cNvSpPr>
          <p:nvPr/>
        </p:nvSpPr>
        <p:spPr bwMode="auto">
          <a:xfrm rot="5078397">
            <a:off x="3445963" y="2148554"/>
            <a:ext cx="2148690" cy="2361261"/>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EE3636"/>
          </a:solidFill>
          <a:ln w="3175" cap="flat" cmpd="sng">
            <a:solidFill>
              <a:srgbClr val="D3E2FF"/>
            </a:solidFill>
            <a:bevel/>
          </a:ln>
        </p:spPr>
        <p:txBody>
          <a:bodyPr lIns="0" rIns="0" anchor="ctr"/>
          <a:lstStyle/>
          <a:p>
            <a:endParaRPr lang="zh-CN" altLang="en-US"/>
          </a:p>
        </p:txBody>
      </p:sp>
      <p:sp>
        <p:nvSpPr>
          <p:cNvPr id="33" name="矩形 43"/>
          <p:cNvSpPr>
            <a:spLocks noChangeArrowheads="1"/>
          </p:cNvSpPr>
          <p:nvPr/>
        </p:nvSpPr>
        <p:spPr bwMode="auto">
          <a:xfrm>
            <a:off x="179512" y="2804730"/>
            <a:ext cx="2949693" cy="54830"/>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1E9600"/>
              </a:solidFill>
              <a:latin typeface="宋体" panose="02010600030101010101" pitchFamily="2" charset="-122"/>
              <a:sym typeface="宋体" panose="02010600030101010101" pitchFamily="2" charset="-122"/>
            </a:endParaRPr>
          </a:p>
        </p:txBody>
      </p:sp>
      <p:sp>
        <p:nvSpPr>
          <p:cNvPr id="34" name="矩形 20"/>
          <p:cNvSpPr>
            <a:spLocks noChangeArrowheads="1"/>
          </p:cNvSpPr>
          <p:nvPr/>
        </p:nvSpPr>
        <p:spPr bwMode="auto">
          <a:xfrm>
            <a:off x="230039" y="2260604"/>
            <a:ext cx="28970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sz="2000" b="1" dirty="0" smtClean="0">
                <a:latin typeface="+mn-ea"/>
                <a:sym typeface="微软雅黑" panose="020B0503020204020204" pitchFamily="34" charset="-122"/>
              </a:rPr>
              <a:t>c.</a:t>
            </a:r>
            <a:r>
              <a:rPr lang="zh-CN" altLang="en-US" sz="2000" b="1" dirty="0" smtClean="0">
                <a:latin typeface="+mn-ea"/>
                <a:sym typeface="微软雅黑" panose="020B0503020204020204" pitchFamily="34" charset="-122"/>
              </a:rPr>
              <a:t>“纯洁”意识的薄弱</a:t>
            </a:r>
            <a:endParaRPr lang="zh-CN" altLang="en-US" sz="2000" b="1" dirty="0">
              <a:latin typeface="+mn-ea"/>
              <a:sym typeface="微软雅黑" panose="020B0503020204020204" pitchFamily="34" charset="-122"/>
            </a:endParaRPr>
          </a:p>
        </p:txBody>
      </p:sp>
      <p:sp>
        <p:nvSpPr>
          <p:cNvPr id="35" name="内容占位符 2"/>
          <p:cNvSpPr txBox="1"/>
          <p:nvPr/>
        </p:nvSpPr>
        <p:spPr>
          <a:xfrm>
            <a:off x="179512" y="3003575"/>
            <a:ext cx="2947563" cy="2801689"/>
          </a:xfrm>
          <a:prstGeom prst="rect">
            <a:avLst/>
          </a:prstGeom>
          <a:noFill/>
          <a:ln w="28575">
            <a:noFill/>
            <a:prstDash val="dash"/>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ts val="3000"/>
              </a:lnSpc>
              <a:buNone/>
            </a:pPr>
            <a:r>
              <a:rPr lang="zh-CN" altLang="en-US" sz="2000" dirty="0" smtClean="0"/>
              <a:t>中国</a:t>
            </a:r>
            <a:r>
              <a:rPr lang="zh-CN" altLang="en-US" sz="2000" dirty="0"/>
              <a:t>职业经理</a:t>
            </a:r>
            <a:r>
              <a:rPr lang="zh-CN" altLang="en-US" sz="2000" dirty="0" smtClean="0"/>
              <a:t>人的“纯洁”职业道德意识相对薄弱、标准尚未统一，通常</a:t>
            </a:r>
            <a:r>
              <a:rPr lang="zh-CN" altLang="en-US" sz="2000" dirty="0"/>
              <a:t>工资比能力和忠诚增长得快</a:t>
            </a:r>
            <a:r>
              <a:rPr lang="zh-CN" altLang="en-US" sz="2000" dirty="0" smtClean="0"/>
              <a:t>，“频繁跳槽”</a:t>
            </a:r>
            <a:r>
              <a:rPr lang="zh-CN" altLang="en-US" sz="2000" dirty="0"/>
              <a:t>乃至</a:t>
            </a:r>
            <a:r>
              <a:rPr lang="zh-CN" altLang="en-US" sz="2000" dirty="0" smtClean="0"/>
              <a:t>“同业操戈”等职场乱象屡见不鲜。</a:t>
            </a:r>
            <a:endParaRPr lang="zh-CN" altLang="zh-CN" sz="2000" dirty="0"/>
          </a:p>
        </p:txBody>
      </p:sp>
      <p:sp>
        <p:nvSpPr>
          <p:cNvPr id="36" name="矩形 33"/>
          <p:cNvSpPr>
            <a:spLocks noChangeArrowheads="1"/>
          </p:cNvSpPr>
          <p:nvPr/>
        </p:nvSpPr>
        <p:spPr bwMode="auto">
          <a:xfrm>
            <a:off x="5940152" y="1483175"/>
            <a:ext cx="2952328" cy="45719"/>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37" name="矩形 20"/>
          <p:cNvSpPr>
            <a:spLocks noChangeArrowheads="1"/>
          </p:cNvSpPr>
          <p:nvPr/>
        </p:nvSpPr>
        <p:spPr bwMode="auto">
          <a:xfrm>
            <a:off x="5958770" y="908720"/>
            <a:ext cx="26640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sz="2000" b="1" dirty="0" smtClean="0">
                <a:latin typeface="+mn-ea"/>
                <a:sym typeface="微软雅黑" panose="020B0503020204020204" pitchFamily="34" charset="-122"/>
              </a:rPr>
              <a:t>d.</a:t>
            </a:r>
            <a:r>
              <a:rPr lang="zh-CN" altLang="en-US" sz="2000" b="1" dirty="0" smtClean="0">
                <a:latin typeface="+mn-ea"/>
                <a:sym typeface="微软雅黑" panose="020B0503020204020204" pitchFamily="34" charset="-122"/>
              </a:rPr>
              <a:t>委托</a:t>
            </a:r>
            <a:r>
              <a:rPr lang="en-US" altLang="zh-CN" sz="2000" b="1" dirty="0" smtClean="0">
                <a:latin typeface="+mn-ea"/>
                <a:sym typeface="微软雅黑" panose="020B0503020204020204" pitchFamily="34" charset="-122"/>
              </a:rPr>
              <a:t>-</a:t>
            </a:r>
            <a:r>
              <a:rPr lang="zh-CN" altLang="en-US" sz="2000" b="1" dirty="0" smtClean="0">
                <a:latin typeface="+mn-ea"/>
                <a:sym typeface="微软雅黑" panose="020B0503020204020204" pitchFamily="34" charset="-122"/>
              </a:rPr>
              <a:t>代理的矛盾</a:t>
            </a:r>
            <a:endParaRPr lang="zh-CN" altLang="en-US" sz="2000" b="1" dirty="0">
              <a:latin typeface="+mn-ea"/>
              <a:sym typeface="微软雅黑" panose="020B0503020204020204" pitchFamily="34" charset="-122"/>
            </a:endParaRPr>
          </a:p>
        </p:txBody>
      </p:sp>
      <p:sp>
        <p:nvSpPr>
          <p:cNvPr id="38" name="内容占位符 2"/>
          <p:cNvSpPr txBox="1"/>
          <p:nvPr/>
        </p:nvSpPr>
        <p:spPr>
          <a:xfrm>
            <a:off x="5886450" y="1684655"/>
            <a:ext cx="3006090" cy="3288665"/>
          </a:xfrm>
          <a:prstGeom prst="rect">
            <a:avLst/>
          </a:prstGeom>
          <a:noFill/>
          <a:ln w="28575">
            <a:noFill/>
            <a:prstDash val="dash"/>
          </a:ln>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ts val="3000"/>
              </a:lnSpc>
              <a:buNone/>
            </a:pPr>
            <a:r>
              <a:rPr lang="zh-CN" altLang="en-US" sz="2000" dirty="0" smtClean="0"/>
              <a:t>中国职业经理人与企业、</a:t>
            </a:r>
            <a:r>
              <a:rPr lang="zh-CN" altLang="en-US" sz="2000" dirty="0"/>
              <a:t>雇主之间</a:t>
            </a:r>
            <a:r>
              <a:rPr lang="zh-CN" altLang="en-US" sz="2000" dirty="0" smtClean="0"/>
              <a:t>大多存在着复杂的委托和代理关系，一方面企业家苦于找不到高素质的管理人才，另一方面职业经理人大多为得不到信任而苦恼，这已经成为解不开的</a:t>
            </a:r>
            <a:r>
              <a:rPr lang="zh-CN" altLang="en-US" sz="2000" dirty="0" smtClean="0">
                <a:sym typeface="+mn-ea"/>
              </a:rPr>
              <a:t>“</a:t>
            </a:r>
            <a:r>
              <a:rPr lang="zh-CN" altLang="en-US" sz="2000" dirty="0" smtClean="0"/>
              <a:t>中国结</a:t>
            </a:r>
            <a:r>
              <a:rPr lang="zh-CN" altLang="en-US" sz="2000" dirty="0" smtClean="0">
                <a:sym typeface="+mn-ea"/>
              </a:rPr>
              <a:t>”</a:t>
            </a:r>
            <a:r>
              <a:rPr lang="zh-CN" altLang="en-US" sz="2000" dirty="0" smtClean="0"/>
              <a:t>。</a:t>
            </a:r>
            <a:endParaRPr lang="zh-CN" altLang="zh-CN" sz="2000" dirty="0"/>
          </a:p>
        </p:txBody>
      </p:sp>
      <p:sp>
        <p:nvSpPr>
          <p:cNvPr id="40" name="矩形 20"/>
          <p:cNvSpPr>
            <a:spLocks noChangeArrowheads="1"/>
          </p:cNvSpPr>
          <p:nvPr/>
        </p:nvSpPr>
        <p:spPr bwMode="auto">
          <a:xfrm>
            <a:off x="3679811" y="3006617"/>
            <a:ext cx="145754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r>
              <a:rPr lang="zh-CN" altLang="en-US" sz="2000" b="1" dirty="0" smtClean="0">
                <a:latin typeface="+mn-ea"/>
                <a:sym typeface="微软雅黑" panose="020B0503020204020204" pitchFamily="34" charset="-122"/>
              </a:rPr>
              <a:t>恶性循环</a:t>
            </a:r>
            <a:endParaRPr lang="zh-CN" altLang="en-US" sz="2000" b="1" dirty="0">
              <a:latin typeface="+mn-ea"/>
              <a:sym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260648"/>
            <a:ext cx="7920880" cy="1143000"/>
          </a:xfrm>
        </p:spPr>
        <p:txBody>
          <a:bodyPr>
            <a:normAutofit/>
          </a:bodyPr>
          <a:lstStyle/>
          <a:p>
            <a:pPr algn="l"/>
            <a:r>
              <a:rPr lang="zh-CN" altLang="en-US" sz="2800" b="1" dirty="0" smtClean="0"/>
              <a:t>关于超天才</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chemeClr val="accent6"/>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 name="内容占位符 2"/>
          <p:cNvSpPr>
            <a:spLocks noGrp="1"/>
          </p:cNvSpPr>
          <p:nvPr>
            <p:ph idx="1"/>
          </p:nvPr>
        </p:nvSpPr>
        <p:spPr>
          <a:xfrm>
            <a:off x="539552" y="1556792"/>
            <a:ext cx="4392488" cy="4176464"/>
          </a:xfrm>
          <a:noFill/>
          <a:ln w="28575">
            <a:noFill/>
            <a:prstDash val="dash"/>
          </a:ln>
        </p:spPr>
        <p:txBody>
          <a:bodyPr>
            <a:noAutofit/>
          </a:bodyPr>
          <a:lstStyle/>
          <a:p>
            <a:pPr>
              <a:lnSpc>
                <a:spcPct val="150000"/>
              </a:lnSpc>
            </a:pPr>
            <a:r>
              <a:rPr lang="zh-CN" altLang="en-US" sz="2200" dirty="0" smtClean="0"/>
              <a:t>超天才网成立</a:t>
            </a:r>
            <a:r>
              <a:rPr lang="zh-CN" altLang="en-US" sz="2200" dirty="0"/>
              <a:t>于</a:t>
            </a:r>
            <a:r>
              <a:rPr lang="en-US" altLang="zh-CN" sz="2200" dirty="0"/>
              <a:t>2008</a:t>
            </a:r>
            <a:r>
              <a:rPr lang="zh-CN" altLang="en-US" sz="2200" dirty="0"/>
              <a:t>年</a:t>
            </a:r>
            <a:r>
              <a:rPr lang="en-US" altLang="zh-CN" sz="2200" dirty="0"/>
              <a:t>6</a:t>
            </a:r>
            <a:r>
              <a:rPr lang="zh-CN" altLang="en-US" sz="2200" dirty="0"/>
              <a:t>月</a:t>
            </a:r>
            <a:r>
              <a:rPr lang="zh-CN" altLang="en-US" sz="2200" dirty="0" smtClean="0"/>
              <a:t>，由顾雏军先生担任名誉董事长，由原格林柯尔集团高管组成核心管理团队，现</a:t>
            </a:r>
            <a:r>
              <a:rPr lang="zh-CN" altLang="en-US" sz="2200" dirty="0"/>
              <a:t>设企业家</a:t>
            </a:r>
            <a:r>
              <a:rPr lang="zh-CN" altLang="en-US" sz="2200" dirty="0" smtClean="0"/>
              <a:t>“引资购商”培训、“引资购商”专题讲座、职业</a:t>
            </a:r>
            <a:r>
              <a:rPr lang="zh-CN" altLang="en-US" sz="2200" dirty="0"/>
              <a:t>经理人</a:t>
            </a:r>
            <a:r>
              <a:rPr lang="zh-CN" altLang="en-US" sz="2200" dirty="0" smtClean="0"/>
              <a:t>培训、职业道德培训、天</a:t>
            </a:r>
            <a:r>
              <a:rPr lang="zh-CN" altLang="en-US" sz="2200" dirty="0"/>
              <a:t>财</a:t>
            </a:r>
            <a:r>
              <a:rPr lang="zh-CN" altLang="en-US" sz="2200" dirty="0" smtClean="0"/>
              <a:t>评论、智慧产业等板块</a:t>
            </a:r>
            <a:r>
              <a:rPr lang="zh-CN" altLang="zh-CN" sz="2200" dirty="0" smtClean="0"/>
              <a:t>。</a:t>
            </a:r>
            <a:endParaRPr lang="zh-CN" altLang="zh-CN" sz="2200" b="1" dirty="0"/>
          </a:p>
        </p:txBody>
      </p:sp>
      <p:sp>
        <p:nvSpPr>
          <p:cNvPr id="5" name="灯片编号占位符 4"/>
          <p:cNvSpPr>
            <a:spLocks noGrp="1"/>
          </p:cNvSpPr>
          <p:nvPr>
            <p:ph type="sldNum" sz="quarter" idx="12"/>
          </p:nvPr>
        </p:nvSpPr>
        <p:spPr/>
        <p:txBody>
          <a:bodyPr/>
          <a:lstStyle/>
          <a:p>
            <a:fld id="{0C913308-F349-4B6D-A68A-DD1791B4A57B}" type="slidenum">
              <a:rPr lang="zh-CN" altLang="en-US" smtClean="0"/>
              <a:t>48</a:t>
            </a:fld>
            <a:endParaRPr lang="zh-CN" altLang="en-US"/>
          </a:p>
        </p:txBody>
      </p:sp>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0072" y="1628800"/>
            <a:ext cx="2994979" cy="2952328"/>
          </a:xfrm>
          <a:prstGeom prst="rect">
            <a:avLst/>
          </a:prstGeom>
        </p:spPr>
      </p:pic>
      <p:pic>
        <p:nvPicPr>
          <p:cNvPr id="3" name="图片 2"/>
          <p:cNvPicPr>
            <a:picLocks noChangeAspect="1"/>
          </p:cNvPicPr>
          <p:nvPr/>
        </p:nvPicPr>
        <p:blipFill>
          <a:blip r:embed="rId4" cstate="screen"/>
          <a:stretch>
            <a:fillRect/>
          </a:stretch>
        </p:blipFill>
        <p:spPr>
          <a:xfrm rot="21394094">
            <a:off x="7083950" y="4891583"/>
            <a:ext cx="1427178" cy="943819"/>
          </a:xfrm>
          <a:prstGeom prst="rect">
            <a:avLst/>
          </a:prstGeom>
        </p:spPr>
      </p:pic>
    </p:spTree>
    <p:extLst>
      <p:ext uri="{BB962C8B-B14F-4D97-AF65-F5344CB8AC3E}">
        <p14:creationId xmlns:p14="http://schemas.microsoft.com/office/powerpoint/2010/main" val="7972128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260648"/>
            <a:ext cx="8064896" cy="1143000"/>
          </a:xfrm>
        </p:spPr>
        <p:txBody>
          <a:bodyPr>
            <a:normAutofit/>
          </a:bodyPr>
          <a:lstStyle/>
          <a:p>
            <a:pPr algn="l"/>
            <a:r>
              <a:rPr lang="zh-CN" altLang="en-US" sz="2800" b="1" dirty="0" smtClean="0"/>
              <a:t>关于企业家“引资购商”培训</a:t>
            </a:r>
            <a:endParaRPr lang="zh-CN" altLang="en-US" sz="2800" b="1" dirty="0"/>
          </a:p>
        </p:txBody>
      </p:sp>
      <p:sp>
        <p:nvSpPr>
          <p:cNvPr id="7" name="矩形 3"/>
          <p:cNvSpPr>
            <a:spLocks noChangeArrowheads="1"/>
          </p:cNvSpPr>
          <p:nvPr/>
        </p:nvSpPr>
        <p:spPr bwMode="auto">
          <a:xfrm>
            <a:off x="0" y="319008"/>
            <a:ext cx="179512" cy="936103"/>
          </a:xfrm>
          <a:prstGeom prst="rect">
            <a:avLst/>
          </a:prstGeom>
          <a:solidFill>
            <a:schemeClr val="accent6"/>
          </a:solidFill>
          <a:ln>
            <a:noFill/>
          </a:ln>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9" name="内容占位符 2"/>
          <p:cNvSpPr>
            <a:spLocks noGrp="1"/>
          </p:cNvSpPr>
          <p:nvPr>
            <p:ph idx="1"/>
          </p:nvPr>
        </p:nvSpPr>
        <p:spPr>
          <a:xfrm>
            <a:off x="395536" y="1412776"/>
            <a:ext cx="5328592" cy="4824536"/>
          </a:xfrm>
          <a:noFill/>
          <a:ln w="28575">
            <a:noFill/>
            <a:prstDash val="dash"/>
          </a:ln>
        </p:spPr>
        <p:txBody>
          <a:bodyPr>
            <a:noAutofit/>
          </a:bodyPr>
          <a:lstStyle/>
          <a:p>
            <a:pPr>
              <a:lnSpc>
                <a:spcPct val="150000"/>
              </a:lnSpc>
            </a:pPr>
            <a:r>
              <a:rPr lang="zh-CN" altLang="en-US" sz="1800" dirty="0" smtClean="0"/>
              <a:t>超天才</a:t>
            </a:r>
            <a:r>
              <a:rPr lang="zh-CN" altLang="zh-CN" sz="1800" dirty="0" smtClean="0"/>
              <a:t>企业家</a:t>
            </a:r>
            <a:r>
              <a:rPr lang="zh-CN" altLang="en-US" sz="1800" dirty="0" smtClean="0"/>
              <a:t>“引资购商”</a:t>
            </a:r>
            <a:r>
              <a:rPr lang="zh-CN" altLang="zh-CN" sz="1800" dirty="0" smtClean="0"/>
              <a:t>培训</a:t>
            </a:r>
            <a:r>
              <a:rPr lang="zh-CN" altLang="zh-CN" sz="1800" dirty="0"/>
              <a:t>的</a:t>
            </a:r>
            <a:r>
              <a:rPr lang="zh-CN" altLang="zh-CN" sz="1800" dirty="0" smtClean="0"/>
              <a:t>终极目标</a:t>
            </a:r>
            <a:r>
              <a:rPr lang="zh-CN" altLang="en-US" sz="1800" dirty="0" smtClean="0"/>
              <a:t>是</a:t>
            </a:r>
            <a:r>
              <a:rPr lang="zh-CN" altLang="zh-CN" sz="1800" b="1" dirty="0" smtClean="0"/>
              <a:t>建立</a:t>
            </a:r>
            <a:r>
              <a:rPr lang="zh-CN" altLang="zh-CN" sz="1800" b="1" dirty="0"/>
              <a:t>“引资购商”互助合作</a:t>
            </a:r>
            <a:r>
              <a:rPr lang="zh-CN" altLang="zh-CN" sz="1800" b="1" dirty="0" smtClean="0"/>
              <a:t>社</a:t>
            </a:r>
            <a:r>
              <a:rPr lang="zh-CN" altLang="en-US" sz="1800" dirty="0" smtClean="0"/>
              <a:t>。</a:t>
            </a:r>
            <a:endParaRPr lang="en-US" altLang="zh-CN" sz="1800" dirty="0" smtClean="0"/>
          </a:p>
          <a:p>
            <a:pPr>
              <a:lnSpc>
                <a:spcPct val="150000"/>
              </a:lnSpc>
            </a:pPr>
            <a:r>
              <a:rPr lang="zh-CN" altLang="zh-CN" sz="1800" dirty="0" smtClean="0"/>
              <a:t>参加超天才企业家</a:t>
            </a:r>
            <a:r>
              <a:rPr lang="zh-CN" altLang="en-US" sz="1800" dirty="0" smtClean="0"/>
              <a:t>“引资购商”</a:t>
            </a:r>
            <a:r>
              <a:rPr lang="zh-CN" altLang="zh-CN" sz="1800" dirty="0" smtClean="0"/>
              <a:t>培训，自愿组合企业家</a:t>
            </a:r>
            <a:r>
              <a:rPr lang="zh-CN" altLang="zh-CN" sz="1800" dirty="0"/>
              <a:t>成立“引资购商”互助合作社，大家搭伙凑钱去国外“引资购商”</a:t>
            </a:r>
            <a:r>
              <a:rPr lang="zh-CN" altLang="zh-CN" sz="1800" dirty="0" smtClean="0"/>
              <a:t>，</a:t>
            </a:r>
            <a:r>
              <a:rPr lang="zh-CN" altLang="en-US" sz="1800" dirty="0" smtClean="0"/>
              <a:t>帮助</a:t>
            </a:r>
            <a:r>
              <a:rPr lang="zh-CN" altLang="zh-CN" sz="1800" dirty="0" smtClean="0"/>
              <a:t>企业转型升级。</a:t>
            </a:r>
            <a:r>
              <a:rPr lang="zh-CN" altLang="zh-CN" sz="1800" b="1" dirty="0" smtClean="0"/>
              <a:t>具体</a:t>
            </a:r>
            <a:r>
              <a:rPr lang="zh-CN" altLang="zh-CN" sz="1800" b="1" dirty="0"/>
              <a:t>合作方法</a:t>
            </a:r>
            <a:r>
              <a:rPr lang="zh-CN" altLang="zh-CN" sz="1800" b="1" dirty="0" smtClean="0"/>
              <a:t>可</a:t>
            </a:r>
            <a:r>
              <a:rPr lang="zh-CN" altLang="en-US" sz="1800" b="1" dirty="0" smtClean="0"/>
              <a:t>由</a:t>
            </a:r>
            <a:r>
              <a:rPr lang="zh-CN" altLang="zh-CN" sz="1800" b="1" dirty="0" smtClean="0"/>
              <a:t>参加者</a:t>
            </a:r>
            <a:r>
              <a:rPr lang="zh-CN" altLang="zh-CN" sz="1800" b="1" dirty="0"/>
              <a:t>制定共同行动计划</a:t>
            </a:r>
            <a:r>
              <a:rPr lang="zh-CN" altLang="zh-CN" sz="1800" dirty="0" smtClean="0"/>
              <a:t>，未来</a:t>
            </a:r>
            <a:r>
              <a:rPr lang="zh-CN" altLang="en-US" sz="1800" dirty="0" smtClean="0"/>
              <a:t>共享</a:t>
            </a:r>
            <a:r>
              <a:rPr lang="zh-CN" altLang="zh-CN" sz="1800" dirty="0" smtClean="0"/>
              <a:t>利益</a:t>
            </a:r>
            <a:r>
              <a:rPr lang="zh-CN" altLang="zh-CN" sz="1800" dirty="0"/>
              <a:t>和</a:t>
            </a:r>
            <a:r>
              <a:rPr lang="zh-CN" altLang="zh-CN" sz="1800" dirty="0" smtClean="0"/>
              <a:t>技术，</a:t>
            </a:r>
            <a:r>
              <a:rPr lang="zh-CN" altLang="zh-CN" sz="1800" dirty="0"/>
              <a:t>也可以是纯互助</a:t>
            </a:r>
            <a:r>
              <a:rPr lang="zh-CN" altLang="zh-CN" sz="1800" dirty="0" smtClean="0"/>
              <a:t>性质</a:t>
            </a:r>
            <a:r>
              <a:rPr lang="zh-CN" altLang="en-US" sz="1800" dirty="0" smtClean="0"/>
              <a:t>，</a:t>
            </a:r>
            <a:r>
              <a:rPr lang="zh-CN" altLang="zh-CN" sz="1800" dirty="0" smtClean="0"/>
              <a:t>总之自愿</a:t>
            </a:r>
            <a:r>
              <a:rPr lang="zh-CN" altLang="zh-CN" sz="1800" dirty="0"/>
              <a:t>结合</a:t>
            </a:r>
            <a:r>
              <a:rPr lang="zh-CN" altLang="zh-CN" sz="1800" dirty="0" smtClean="0"/>
              <a:t>。</a:t>
            </a:r>
            <a:r>
              <a:rPr lang="zh-CN" altLang="en-US" sz="1800" dirty="0" smtClean="0"/>
              <a:t>自</a:t>
            </a:r>
            <a:r>
              <a:rPr lang="zh-CN" altLang="zh-CN" sz="1800" dirty="0" smtClean="0"/>
              <a:t>助</a:t>
            </a:r>
            <a:r>
              <a:rPr lang="zh-CN" altLang="zh-CN" sz="1800" dirty="0"/>
              <a:t>合作</a:t>
            </a:r>
            <a:r>
              <a:rPr lang="zh-CN" altLang="zh-CN" sz="1800" dirty="0" smtClean="0"/>
              <a:t>形式</a:t>
            </a:r>
            <a:r>
              <a:rPr lang="zh-CN" altLang="en-US" sz="1800" dirty="0" smtClean="0"/>
              <a:t>也</a:t>
            </a:r>
            <a:r>
              <a:rPr lang="zh-CN" altLang="zh-CN" sz="1800" dirty="0" smtClean="0"/>
              <a:t>不</a:t>
            </a:r>
            <a:r>
              <a:rPr lang="zh-CN" altLang="zh-CN" sz="1800" dirty="0"/>
              <a:t>拘泥类同，</a:t>
            </a:r>
            <a:r>
              <a:rPr lang="zh-CN" altLang="zh-CN" sz="1800" dirty="0" smtClean="0"/>
              <a:t>每个</a:t>
            </a:r>
            <a:r>
              <a:rPr lang="zh-CN" altLang="zh-CN" sz="1800" dirty="0"/>
              <a:t>互助合作</a:t>
            </a:r>
            <a:r>
              <a:rPr lang="zh-CN" altLang="zh-CN" sz="1800" dirty="0" smtClean="0"/>
              <a:t>社结合</a:t>
            </a:r>
            <a:r>
              <a:rPr lang="zh-CN" altLang="zh-CN" sz="1800" dirty="0"/>
              <a:t>方式</a:t>
            </a:r>
            <a:r>
              <a:rPr lang="zh-CN" altLang="zh-CN" sz="1800" dirty="0" smtClean="0"/>
              <a:t>都</a:t>
            </a:r>
            <a:r>
              <a:rPr lang="zh-CN" altLang="en-US" sz="1800" dirty="0" smtClean="0"/>
              <a:t>可以</a:t>
            </a:r>
            <a:r>
              <a:rPr lang="zh-CN" altLang="zh-CN" sz="1800" dirty="0" smtClean="0"/>
              <a:t>创新。</a:t>
            </a:r>
            <a:endParaRPr lang="en-US" altLang="zh-CN" sz="1800" dirty="0" smtClean="0"/>
          </a:p>
          <a:p>
            <a:pPr>
              <a:lnSpc>
                <a:spcPct val="150000"/>
              </a:lnSpc>
            </a:pPr>
            <a:r>
              <a:rPr lang="zh-CN" altLang="en-US" sz="1800" b="1" dirty="0" smtClean="0"/>
              <a:t>超天才</a:t>
            </a:r>
            <a:r>
              <a:rPr lang="zh-CN" altLang="zh-CN" sz="1800" b="1" dirty="0" smtClean="0"/>
              <a:t>企业家</a:t>
            </a:r>
            <a:r>
              <a:rPr lang="zh-CN" altLang="en-US" sz="1800" b="1" dirty="0" smtClean="0"/>
              <a:t>“引资购商”</a:t>
            </a:r>
            <a:r>
              <a:rPr lang="zh-CN" altLang="zh-CN" sz="1800" b="1" dirty="0" smtClean="0"/>
              <a:t>培训就是</a:t>
            </a:r>
            <a:r>
              <a:rPr lang="zh-CN" altLang="zh-CN" sz="1800" b="1" dirty="0"/>
              <a:t>做大家互助合作的桥梁和平台！</a:t>
            </a:r>
          </a:p>
        </p:txBody>
      </p:sp>
      <p:sp>
        <p:nvSpPr>
          <p:cNvPr id="15" name="TextBox 14"/>
          <p:cNvSpPr txBox="1"/>
          <p:nvPr/>
        </p:nvSpPr>
        <p:spPr>
          <a:xfrm>
            <a:off x="6444208" y="4746630"/>
            <a:ext cx="1944216" cy="338554"/>
          </a:xfrm>
          <a:prstGeom prst="rect">
            <a:avLst/>
          </a:prstGeom>
          <a:noFill/>
        </p:spPr>
        <p:txBody>
          <a:bodyPr wrap="square" rtlCol="0">
            <a:spAutoFit/>
          </a:bodyPr>
          <a:lstStyle/>
          <a:p>
            <a:pPr algn="ctr"/>
            <a:r>
              <a:rPr lang="zh-CN" altLang="en-US" sz="1600" dirty="0" smtClean="0"/>
              <a:t>顾雏军微信公众号</a:t>
            </a:r>
            <a:endParaRPr lang="zh-CN" altLang="en-US" sz="1600" dirty="0"/>
          </a:p>
        </p:txBody>
      </p:sp>
      <p:sp>
        <p:nvSpPr>
          <p:cNvPr id="5" name="灯片编号占位符 4"/>
          <p:cNvSpPr>
            <a:spLocks noGrp="1"/>
          </p:cNvSpPr>
          <p:nvPr>
            <p:ph type="sldNum" sz="quarter" idx="12"/>
          </p:nvPr>
        </p:nvSpPr>
        <p:spPr/>
        <p:txBody>
          <a:bodyPr/>
          <a:lstStyle/>
          <a:p>
            <a:fld id="{0C913308-F349-4B6D-A68A-DD1791B4A57B}" type="slidenum">
              <a:rPr lang="zh-CN" altLang="en-US" smtClean="0"/>
              <a:t>49</a:t>
            </a:fld>
            <a:endParaRPr lang="zh-CN" altLang="en-US" dirty="0"/>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6998" y="1979662"/>
            <a:ext cx="2457450" cy="24574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灯片编号占位符 4"/>
          <p:cNvSpPr>
            <a:spLocks noGrp="1"/>
          </p:cNvSpPr>
          <p:nvPr>
            <p:ph type="sldNum" sz="quarter" idx="12"/>
          </p:nvPr>
        </p:nvSpPr>
        <p:spPr>
          <a:noFill/>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FEBC2B-3641-4150-8EF0-3D3F2F3C8BC6}" type="slidenum">
              <a:rPr lang="zh-CN" altLang="en-US" smtClean="0">
                <a:solidFill>
                  <a:srgbClr val="898989"/>
                </a:solidFill>
                <a:sym typeface="方正兰亭粗黑_GBK" charset="-122"/>
              </a:rPr>
              <a:t>50</a:t>
            </a:fld>
            <a:endParaRPr lang="zh-CN" altLang="en-US" sz="1800" smtClean="0">
              <a:sym typeface="方正兰亭粗黑_GBK" charset="-122"/>
            </a:endParaRPr>
          </a:p>
        </p:txBody>
      </p:sp>
      <p:sp>
        <p:nvSpPr>
          <p:cNvPr id="49155" name="矩形 6"/>
          <p:cNvSpPr>
            <a:spLocks noChangeArrowheads="1"/>
          </p:cNvSpPr>
          <p:nvPr/>
        </p:nvSpPr>
        <p:spPr bwMode="auto">
          <a:xfrm>
            <a:off x="0" y="6684646"/>
            <a:ext cx="2266950" cy="173354"/>
          </a:xfrm>
          <a:prstGeom prst="rect">
            <a:avLst/>
          </a:prstGeom>
          <a:solidFill>
            <a:srgbClr val="F49022"/>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9156" name="矩形 7"/>
          <p:cNvSpPr>
            <a:spLocks noChangeArrowheads="1"/>
          </p:cNvSpPr>
          <p:nvPr/>
        </p:nvSpPr>
        <p:spPr bwMode="auto">
          <a:xfrm>
            <a:off x="2266950" y="6684646"/>
            <a:ext cx="2305050" cy="173354"/>
          </a:xfrm>
          <a:prstGeom prst="rect">
            <a:avLst/>
          </a:prstGeom>
          <a:solidFill>
            <a:srgbClr val="EE3636"/>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9157" name="矩形 8"/>
          <p:cNvSpPr>
            <a:spLocks noChangeArrowheads="1"/>
          </p:cNvSpPr>
          <p:nvPr/>
        </p:nvSpPr>
        <p:spPr bwMode="auto">
          <a:xfrm>
            <a:off x="4572000" y="6684646"/>
            <a:ext cx="2266950" cy="173354"/>
          </a:xfrm>
          <a:prstGeom prst="rect">
            <a:avLst/>
          </a:prstGeom>
          <a:solidFill>
            <a:srgbClr val="53C3B0"/>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49158" name="矩形 9"/>
          <p:cNvSpPr>
            <a:spLocks noChangeArrowheads="1"/>
          </p:cNvSpPr>
          <p:nvPr/>
        </p:nvSpPr>
        <p:spPr bwMode="auto">
          <a:xfrm>
            <a:off x="6838950" y="6684646"/>
            <a:ext cx="2305050" cy="173354"/>
          </a:xfrm>
          <a:prstGeom prst="rect">
            <a:avLst/>
          </a:prstGeom>
          <a:solidFill>
            <a:srgbClr val="317FB7"/>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eaLnBrk="1" hangingPunct="1">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2" name="TextBox 53"/>
          <p:cNvSpPr>
            <a:spLocks noChangeArrowheads="1"/>
          </p:cNvSpPr>
          <p:nvPr/>
        </p:nvSpPr>
        <p:spPr bwMode="auto">
          <a:xfrm>
            <a:off x="179513" y="2742158"/>
            <a:ext cx="403244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buFont typeface="Arial" panose="020B0604020202020204" pitchFamily="34" charset="0"/>
              <a:buNone/>
            </a:pPr>
            <a:r>
              <a:rPr lang="en-US" altLang="zh-CN" sz="7200" b="1" i="1" dirty="0" smtClean="0">
                <a:latin typeface="Times New Roman" panose="02020603050405020304" pitchFamily="18" charset="0"/>
                <a:ea typeface="方正细圆简体" pitchFamily="65" charset="-122"/>
                <a:cs typeface="Times New Roman" panose="02020603050405020304" pitchFamily="18" charset="0"/>
                <a:sym typeface="方正细圆简体" pitchFamily="65" charset="-122"/>
              </a:rPr>
              <a:t>Thanks</a:t>
            </a:r>
            <a:r>
              <a:rPr lang="zh-CN" altLang="en-US" sz="7200" b="1" i="1" dirty="0" smtClean="0">
                <a:latin typeface="Times New Roman" panose="02020603050405020304" pitchFamily="18" charset="0"/>
                <a:ea typeface="方正细圆简体" pitchFamily="65" charset="-122"/>
                <a:cs typeface="Times New Roman" panose="02020603050405020304" pitchFamily="18" charset="0"/>
                <a:sym typeface="方正细圆简体" pitchFamily="65" charset="-122"/>
              </a:rPr>
              <a:t>！</a:t>
            </a:r>
            <a:endParaRPr lang="en-US" altLang="zh-CN" sz="7200" b="1" i="1" dirty="0">
              <a:latin typeface="Times New Roman" panose="02020603050405020304" pitchFamily="18" charset="0"/>
              <a:ea typeface="方正细圆简体" pitchFamily="65" charset="-122"/>
              <a:cs typeface="Times New Roman" panose="02020603050405020304" pitchFamily="18" charset="0"/>
              <a:sym typeface="方正细圆简体" pitchFamily="65" charset="-122"/>
            </a:endParaRPr>
          </a:p>
        </p:txBody>
      </p:sp>
      <p:pic>
        <p:nvPicPr>
          <p:cNvPr id="3" name="图片 2"/>
          <p:cNvPicPr>
            <a:picLocks noChangeAspect="1"/>
          </p:cNvPicPr>
          <p:nvPr/>
        </p:nvPicPr>
        <p:blipFill>
          <a:blip r:embed="rId2" cstate="screen"/>
          <a:stretch>
            <a:fillRect/>
          </a:stretch>
        </p:blipFill>
        <p:spPr>
          <a:xfrm>
            <a:off x="3962873" y="0"/>
            <a:ext cx="4857599" cy="668464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1330</TotalTime>
  <Words>4718</Words>
  <Application>Microsoft Office PowerPoint</Application>
  <PresentationFormat>全屏显示(4:3)</PresentationFormat>
  <Paragraphs>428</Paragraphs>
  <Slides>50</Slides>
  <Notes>28</Notes>
  <HiddenSlides>0</HiddenSlides>
  <MMClips>0</MMClips>
  <ScaleCrop>false</ScaleCrop>
  <HeadingPairs>
    <vt:vector size="4" baseType="variant">
      <vt:variant>
        <vt:lpstr>主题</vt:lpstr>
      </vt:variant>
      <vt:variant>
        <vt:i4>1</vt:i4>
      </vt:variant>
      <vt:variant>
        <vt:lpstr>幻灯片标题</vt:lpstr>
      </vt:variant>
      <vt:variant>
        <vt:i4>50</vt:i4>
      </vt:variant>
    </vt:vector>
  </HeadingPairs>
  <TitlesOfParts>
    <vt:vector size="51" baseType="lpstr">
      <vt:lpstr>Office 主题</vt:lpstr>
      <vt:lpstr>引资购商：中国制造2025新思维</vt:lpstr>
      <vt:lpstr>PowerPoint 演示文稿</vt:lpstr>
      <vt:lpstr>“招商引资”——曾经引领制造业发展的核心动力</vt:lpstr>
      <vt:lpstr>PowerPoint 演示文稿</vt:lpstr>
      <vt:lpstr>“招商引资”对制造业的影响已经没落</vt:lpstr>
      <vt:lpstr>PowerPoint 演示文稿</vt:lpstr>
      <vt:lpstr>PowerPoint 演示文稿</vt:lpstr>
      <vt:lpstr>“招商引资”在制造业方面没落的原因</vt:lpstr>
      <vt:lpstr>其它原因：</vt:lpstr>
      <vt:lpstr>PowerPoint 演示文稿</vt:lpstr>
      <vt:lpstr>PowerPoint 演示文稿</vt:lpstr>
      <vt:lpstr>什么是“引资购商”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“中国制造2025产业并购整合基金”简介</vt:lpstr>
      <vt:lpstr>“中国制造2025产业并购整合基金”运作思路</vt:lpstr>
      <vt:lpstr>“中国制造2025产业并购整合基金”投资领域</vt:lpstr>
      <vt:lpstr>“中国制造2025产业并购整合基金”投资标准</vt:lpstr>
      <vt:lpstr>“中国制造2025产业并购整合基金”具体操作</vt:lpstr>
      <vt:lpstr>PowerPoint 演示文稿</vt:lpstr>
      <vt:lpstr>PowerPoint 演示文稿</vt:lpstr>
      <vt:lpstr>“中国制造2025产业并购整合基金”效果展望</vt:lpstr>
      <vt:lpstr>PowerPoint 演示文稿</vt:lpstr>
      <vt:lpstr>不参与国际并购及国际行业整合将永远是跟随者</vt:lpstr>
      <vt:lpstr>跟随者没有出路</vt:lpstr>
      <vt:lpstr>持久的迷茫就是等死</vt:lpstr>
      <vt:lpstr>恐惧是最大的心贼</vt:lpstr>
      <vt:lpstr>巨额的资金需求还是需要取得政府的支持</vt:lpstr>
      <vt:lpstr>PowerPoint 演示文稿</vt:lpstr>
      <vt:lpstr>中国企业界常常忽略的话题</vt:lpstr>
      <vt:lpstr>中国企业家难以摆脱的困境</vt:lpstr>
      <vt:lpstr>PowerPoint 演示文稿</vt:lpstr>
      <vt:lpstr>PowerPoint 演示文稿</vt:lpstr>
      <vt:lpstr>中国职业经理人不易跨越的鸿沟</vt:lpstr>
      <vt:lpstr>PowerPoint 演示文稿</vt:lpstr>
      <vt:lpstr>关于超天才</vt:lpstr>
      <vt:lpstr>关于企业家“引资购商”培训</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引资购商：中国制造2025新思维</dc:title>
  <dc:creator>Administrator</dc:creator>
  <cp:lastModifiedBy>Bin Xiong</cp:lastModifiedBy>
  <cp:revision>925</cp:revision>
  <cp:lastPrinted>2016-10-27T01:52:08Z</cp:lastPrinted>
  <dcterms:created xsi:type="dcterms:W3CDTF">2016-09-13T03:54:00Z</dcterms:created>
  <dcterms:modified xsi:type="dcterms:W3CDTF">2016-10-27T01:53:32Z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2052-10.1.0.5973</vt:lpwstr>
  </property>
</Properties>
</file>